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73" r:id="rId3"/>
    <p:sldId id="262" r:id="rId4"/>
    <p:sldId id="271" r:id="rId5"/>
    <p:sldId id="274" r:id="rId6"/>
    <p:sldId id="279" r:id="rId7"/>
    <p:sldId id="270" r:id="rId8"/>
    <p:sldId id="260" r:id="rId9"/>
    <p:sldId id="265" r:id="rId10"/>
    <p:sldId id="264" r:id="rId11"/>
    <p:sldId id="263" r:id="rId12"/>
    <p:sldId id="275" r:id="rId13"/>
    <p:sldId id="276" r:id="rId14"/>
    <p:sldId id="277" r:id="rId15"/>
    <p:sldId id="278" r:id="rId16"/>
    <p:sldId id="28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87E0ED-2FD7-664F-5F13-FAE4063FB6C6}" v="5" dt="2024-04-18T23:04:50.600"/>
    <p1510:client id="{277723C2-8E70-EA26-FB34-11AEA4D171C8}" v="1361" dt="2024-04-19T00:02:07.816"/>
    <p1510:client id="{2A9DCACF-00F0-7459-ACAF-3E2A0502A227}" v="170" dt="2024-04-18T22:16:53.159"/>
    <p1510:client id="{8E0EEC61-76DA-410B-FA5F-B017B7C76361}" v="1306" dt="2024-04-17T19:02:23.513"/>
    <p1510:client id="{90B46149-0503-42D9-06E1-0952D536D882}" v="187" dt="2024-04-18T19:18:04.920"/>
    <p1510:client id="{946F9E97-0946-C8B1-75F4-3C19C7BD0BEA}" v="4" dt="2024-04-18T14:26:51.991"/>
    <p1510:client id="{9D7369B0-1681-48C3-C131-7B2315C974C9}" v="38" dt="2024-04-19T01:15:03.665"/>
    <p1510:client id="{A5FCBA03-B7FA-6743-A6CC-4C6B10B2E8C9}" v="266" dt="2024-04-19T01:00:39.749"/>
    <p1510:client id="{B9BA6B60-981B-7356-36E4-0A1B4EC0F0E4}" v="2" dt="2024-04-18T16:24:51.840"/>
    <p1510:client id="{F318CF4D-C11D-C42B-BD84-9A6D3F024278}" v="941" dt="2024-04-18T14:49:40.9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9AB3A824-1A51-4B26-AD58-A6D8E14F6C04}" type="datetimeFigureOut">
              <a:rPr lang="en-US" dirty="0"/>
              <a:t>4/18/2024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a:solidFill>
                  <a:schemeClr val="accent6"/>
                </a:solidFill>
                <a:latin typeface="Wingdings 3" panose="05040102010807070707" pitchFamily="18" charset="2"/>
              </a:rPr>
              <a:t>z</a:t>
            </a:r>
            <a:endParaRPr lang="en-US" sz="24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584639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857E33E-8B18-4087-B112-809917729534}" type="datetimeFigureOut">
              <a:rPr lang="en-US" dirty="0"/>
              <a:t>4/18/2024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490122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3FFE419-2371-464F-8239-3959401C3561}" type="datetimeFigureOut">
              <a:rPr lang="en-US" dirty="0"/>
              <a:t>4/18/2024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162646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D162C4-EDD9-4389-A98B-B87ECEA2A816}" type="datetimeFigureOut">
              <a:rPr lang="en-US" dirty="0"/>
              <a:t>4/18/2024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914087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4/18/2024</a:t>
            </a:fld>
            <a:endParaRPr lang="en-US"/>
          </a:p>
        </p:txBody>
      </p:sp>
      <p:sp>
        <p:nvSpPr>
          <p:cNvPr id="5" name="Footer Placeholder 4"/>
          <p:cNvSpPr>
            <a:spLocks noGrp="1"/>
          </p:cNvSpPr>
          <p:nvPr>
            <p:ph type="ftr" sz="quarter" idx="11"/>
          </p:nvPr>
        </p:nvSpPr>
        <p:spPr/>
        <p:txBody>
          <a:bodyPr/>
          <a:lstStyle/>
          <a:p>
            <a:r>
              <a:rPr lang="en-US"/>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1999824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p>
        </p:txBody>
      </p:sp>
      <p:sp>
        <p:nvSpPr>
          <p:cNvPr id="3" name="Content Placeholder 2"/>
          <p:cNvSpPr>
            <a:spLocks noGrp="1"/>
          </p:cNvSpPr>
          <p:nvPr>
            <p:ph sz="half" idx="1"/>
          </p:nvPr>
        </p:nvSpPr>
        <p:spPr>
          <a:xfrm>
            <a:off x="2605374" y="2052116"/>
            <a:ext cx="3891960" cy="39978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66636" y="2052114"/>
            <a:ext cx="3894222" cy="39978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954B2F-12DE-47F5-8894-472B206D2E1E}" type="datetimeFigureOut">
              <a:rPr lang="en-US" dirty="0"/>
              <a:t>4/18/2024</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620893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30E46F-7819-4ACF-B48B-48222C2ACC88}" type="datetimeFigureOut">
              <a:rPr lang="en-US" dirty="0"/>
              <a:t>4/18/2024</a:t>
            </a:fld>
            <a:endParaRPr lang="en-US"/>
          </a:p>
        </p:txBody>
      </p:sp>
      <p:sp>
        <p:nvSpPr>
          <p:cNvPr id="8" name="Footer Placeholder 7"/>
          <p:cNvSpPr>
            <a:spLocks noGrp="1"/>
          </p:cNvSpPr>
          <p:nvPr>
            <p:ph type="ftr" sz="quarter" idx="11"/>
          </p:nvPr>
        </p:nvSpPr>
        <p:spPr/>
        <p:txBody>
          <a:bodyPr/>
          <a:lstStyle/>
          <a:p>
            <a:r>
              <a:rPr lang="en-US"/>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1452939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FAF3416-4057-4DAA-829D-4CA07428D088}" type="datetimeFigureOut">
              <a:rPr lang="en-US" dirty="0"/>
              <a:t>4/18/2024</a:t>
            </a:fld>
            <a:endParaRPr lang="en-US"/>
          </a:p>
        </p:txBody>
      </p:sp>
      <p:sp>
        <p:nvSpPr>
          <p:cNvPr id="4" name="Footer Placeholder 3"/>
          <p:cNvSpPr>
            <a:spLocks noGrp="1"/>
          </p:cNvSpPr>
          <p:nvPr>
            <p:ph type="ftr" sz="quarter" idx="11"/>
          </p:nvPr>
        </p:nvSpPr>
        <p:spPr/>
        <p:txBody>
          <a:bodyPr/>
          <a:lstStyle/>
          <a:p>
            <a:r>
              <a:rPr lang="en-US"/>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781522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4/18/2024</a:t>
            </a:fld>
            <a:endParaRPr lang="en-US"/>
          </a:p>
        </p:txBody>
      </p:sp>
      <p:sp>
        <p:nvSpPr>
          <p:cNvPr id="3" name="Footer Placeholder 2"/>
          <p:cNvSpPr>
            <a:spLocks noGrp="1"/>
          </p:cNvSpPr>
          <p:nvPr>
            <p:ph type="ftr" sz="quarter" idx="11"/>
          </p:nvPr>
        </p:nvSpPr>
        <p:spPr/>
        <p:txBody>
          <a:bodyPr/>
          <a:lstStyle/>
          <a:p>
            <a:r>
              <a:rPr lang="en-US"/>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98338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p>
        </p:txBody>
      </p:sp>
      <p:sp>
        <p:nvSpPr>
          <p:cNvPr id="3" name="Content Placeholder 2"/>
          <p:cNvSpPr>
            <a:spLocks noGrp="1"/>
          </p:cNvSpPr>
          <p:nvPr>
            <p:ph idx="1"/>
          </p:nvPr>
        </p:nvSpPr>
        <p:spPr>
          <a:xfrm>
            <a:off x="5120154" y="805818"/>
            <a:ext cx="5446278" cy="52441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4/18/2024</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1653569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a:solidFill>
                  <a:schemeClr val="accent6"/>
                </a:solidFill>
                <a:latin typeface="Wingdings 3" panose="05040102010807070707" pitchFamily="18" charset="2"/>
              </a:rPr>
              <a:t>z</a:t>
            </a:r>
            <a:endParaRPr lang="en-US" sz="100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4/18/2024</a:t>
            </a:fld>
            <a:endParaRPr lang="en-US"/>
          </a:p>
        </p:txBody>
      </p:sp>
      <p:sp>
        <p:nvSpPr>
          <p:cNvPr id="6" name="Footer Placeholder 5"/>
          <p:cNvSpPr>
            <a:spLocks noGrp="1"/>
          </p:cNvSpPr>
          <p:nvPr>
            <p:ph type="ftr" sz="quarter" idx="11"/>
          </p:nvPr>
        </p:nvSpPr>
        <p:spPr/>
        <p:txBody>
          <a:bodyPr/>
          <a:lstStyle/>
          <a:p>
            <a:r>
              <a:rPr lang="en-US"/>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a:p>
        </p:txBody>
      </p:sp>
    </p:spTree>
    <p:extLst>
      <p:ext uri="{BB962C8B-B14F-4D97-AF65-F5344CB8AC3E}">
        <p14:creationId xmlns:p14="http://schemas.microsoft.com/office/powerpoint/2010/main" val="22339569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Sixth level</a:t>
            </a:r>
          </a:p>
          <a:p>
            <a:pPr lvl="6"/>
            <a:r>
              <a:rPr lang="en-US"/>
              <a:t>Seventh level</a:t>
            </a:r>
          </a:p>
          <a:p>
            <a:pPr lvl="7"/>
            <a:r>
              <a:rPr lang="en-US"/>
              <a:t>Eigth level</a:t>
            </a:r>
          </a:p>
          <a:p>
            <a:pPr lvl="8"/>
            <a:r>
              <a:rPr lang="en-US"/>
              <a:t>Ninth level</a:t>
            </a:r>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4/18/2024</a:t>
            </a:fld>
            <a:endParaRPr lang="en-US"/>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55762816"/>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auren2255.github.io/air-pollution-project-nw/"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rachelpaczki.github.io/air-pollution-project-nw/"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www.nrdc.org/stories/air-pollution-everything-you-need-know#whatis" TargetMode="Externa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s://openweathermap.org/api/air-pollution"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nadp.slh.wisc.edu/maps-data/ntn-gradient-maps/" TargetMode="External"/><Relationship Id="rId5" Type="http://schemas.openxmlformats.org/officeDocument/2006/relationships/hyperlink" Target="https://data.cdc.gov/500-Cities-Places/500-Cities-Local-Data-for-Better-Health-2019-relea/6vp6-wxuq/about_data"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s://docs.profiling.ydata.ai/4.6/"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lauren2255.github.io/air-pollution-project-nw/"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cs typeface="Arial"/>
              </a:rPr>
              <a:t>Air Pollution Project</a:t>
            </a:r>
            <a:endParaRPr lang="en-US"/>
          </a:p>
        </p:txBody>
      </p:sp>
      <p:sp>
        <p:nvSpPr>
          <p:cNvPr id="3" name="Subtitle 2"/>
          <p:cNvSpPr>
            <a:spLocks noGrp="1"/>
          </p:cNvSpPr>
          <p:nvPr>
            <p:ph type="subTitle" idx="1"/>
          </p:nvPr>
        </p:nvSpPr>
        <p:spPr/>
        <p:txBody>
          <a:bodyPr/>
          <a:lstStyle/>
          <a:p>
            <a:r>
              <a:rPr lang="en-US">
                <a:cs typeface="Arial"/>
              </a:rPr>
              <a:t>Paulette Petracco, Rachel Puzycki, Lauren Ables-Torres, Savanna Bosworth</a:t>
            </a:r>
            <a:endParaRPr lang="en-US"/>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F3CF990-ACB8-443A-BB74-D36EC8A00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00B98862-BEE1-44FB-A335-A1B9106B4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pic>
        <p:nvPicPr>
          <p:cNvPr id="12" name="Picture 11">
            <a:extLst>
              <a:ext uri="{FF2B5EF4-FFF2-40B4-BE49-F238E27FC236}">
                <a16:creationId xmlns:a16="http://schemas.microsoft.com/office/drawing/2014/main" id="{7185CF21-0594-48C0-9F3E-254D6BCE9D9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45489" y="-5487"/>
            <a:ext cx="12189867" cy="6858000"/>
          </a:xfrm>
          <a:prstGeom prst="rect">
            <a:avLst/>
          </a:prstGeom>
        </p:spPr>
      </p:pic>
      <p:sp>
        <p:nvSpPr>
          <p:cNvPr id="14" name="Rectangle 13">
            <a:extLst>
              <a:ext uri="{FF2B5EF4-FFF2-40B4-BE49-F238E27FC236}">
                <a16:creationId xmlns:a16="http://schemas.microsoft.com/office/drawing/2014/main" id="{A0B5529D-5CAA-4BF2-B5C9-34705E7661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Freeform: Shape 15">
            <a:extLst>
              <a:ext uri="{FF2B5EF4-FFF2-40B4-BE49-F238E27FC236}">
                <a16:creationId xmlns:a16="http://schemas.microsoft.com/office/drawing/2014/main" id="{FBD68200-BC03-4015-860B-CD5C30CD7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9910" y="0"/>
            <a:ext cx="7869544"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996">
                <a:srgbClr val="1F2D29">
                  <a:alpha val="4000"/>
                </a:srgbClr>
              </a:gs>
              <a:gs pos="20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a:extLst>
              <a:ext uri="{FF2B5EF4-FFF2-40B4-BE49-F238E27FC236}">
                <a16:creationId xmlns:a16="http://schemas.microsoft.com/office/drawing/2014/main" id="{332A6F87-AC28-4AA8-B8A6-AEBC67BD0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57960" y="764389"/>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DFA664-A885-C3D7-AE97-7D06D75D8C60}"/>
              </a:ext>
            </a:extLst>
          </p:cNvPr>
          <p:cNvSpPr>
            <a:spLocks noGrp="1"/>
          </p:cNvSpPr>
          <p:nvPr>
            <p:ph type="title"/>
          </p:nvPr>
        </p:nvSpPr>
        <p:spPr>
          <a:xfrm>
            <a:off x="2611808" y="808056"/>
            <a:ext cx="7958331" cy="1530542"/>
          </a:xfrm>
        </p:spPr>
        <p:txBody>
          <a:bodyPr>
            <a:normAutofit fontScale="90000"/>
          </a:bodyPr>
          <a:lstStyle/>
          <a:p>
            <a:pPr algn="l"/>
            <a:r>
              <a:rPr lang="en-US" sz="4000">
                <a:cs typeface="Arial"/>
              </a:rPr>
              <a:t>Research Question 2:</a:t>
            </a:r>
            <a:br>
              <a:rPr lang="en-US" sz="4000">
                <a:cs typeface="Arial"/>
              </a:rPr>
            </a:br>
            <a:br>
              <a:rPr lang="en-US" sz="4000">
                <a:cs typeface="Arial"/>
              </a:rPr>
            </a:br>
            <a:r>
              <a:rPr lang="en-US" sz="4000">
                <a:ea typeface="+mj-lt"/>
                <a:cs typeface="+mj-lt"/>
              </a:rPr>
              <a:t>How does air pollution contribute to the incidence and severity of respiratory diseases (e.g., asthma, chronic obstructive pulmonary disease) and cardiovascular diseases?</a:t>
            </a:r>
          </a:p>
          <a:p>
            <a:pPr algn="l"/>
            <a:endParaRPr lang="en-US" sz="4900">
              <a:cs typeface="Arial"/>
            </a:endParaRPr>
          </a:p>
          <a:p>
            <a:pPr algn="l"/>
            <a:endParaRPr lang="en-US" sz="4800">
              <a:cs typeface="Arial"/>
            </a:endParaRPr>
          </a:p>
        </p:txBody>
      </p:sp>
    </p:spTree>
    <p:extLst>
      <p:ext uri="{BB962C8B-B14F-4D97-AF65-F5344CB8AC3E}">
        <p14:creationId xmlns:p14="http://schemas.microsoft.com/office/powerpoint/2010/main" val="501690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33" y="-1"/>
            <a:ext cx="12189867"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22" name="Rectangle 21">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64174"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25DA2D5B-EC4E-4C78-8139-F36D2F2D1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5262" y="-2"/>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Oval 23">
            <a:extLst>
              <a:ext uri="{FF2B5EF4-FFF2-40B4-BE49-F238E27FC236}">
                <a16:creationId xmlns:a16="http://schemas.microsoft.com/office/drawing/2014/main" id="{D4AAACE2-9C9E-468F-8297-EF7B5E55FF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6C4516-5B93-1761-D496-2332019CA6EB}"/>
              </a:ext>
            </a:extLst>
          </p:cNvPr>
          <p:cNvSpPr>
            <a:spLocks noGrp="1"/>
          </p:cNvSpPr>
          <p:nvPr>
            <p:ph type="title"/>
          </p:nvPr>
        </p:nvSpPr>
        <p:spPr>
          <a:xfrm>
            <a:off x="1518412" y="1201723"/>
            <a:ext cx="3133750" cy="4454554"/>
          </a:xfrm>
        </p:spPr>
        <p:txBody>
          <a:bodyPr anchor="ctr">
            <a:normAutofit/>
          </a:bodyPr>
          <a:lstStyle/>
          <a:p>
            <a:r>
              <a:rPr lang="en-US" sz="3600">
                <a:cs typeface="Arial"/>
                <a:hlinkClick r:id="rId3"/>
              </a:rPr>
              <a:t>Map of Diseases and Pollutants</a:t>
            </a:r>
            <a:endParaRPr lang="en-US" sz="3600">
              <a:cs typeface="Arial"/>
            </a:endParaRPr>
          </a:p>
        </p:txBody>
      </p:sp>
      <p:sp>
        <p:nvSpPr>
          <p:cNvPr id="3" name="Content Placeholder 2">
            <a:extLst>
              <a:ext uri="{FF2B5EF4-FFF2-40B4-BE49-F238E27FC236}">
                <a16:creationId xmlns:a16="http://schemas.microsoft.com/office/drawing/2014/main" id="{66049BDA-D189-2C47-18CE-71E04190F64F}"/>
              </a:ext>
            </a:extLst>
          </p:cNvPr>
          <p:cNvSpPr>
            <a:spLocks noGrp="1"/>
          </p:cNvSpPr>
          <p:nvPr>
            <p:ph idx="1"/>
          </p:nvPr>
        </p:nvSpPr>
        <p:spPr>
          <a:xfrm>
            <a:off x="5454363" y="1201723"/>
            <a:ext cx="5329250" cy="4454554"/>
          </a:xfrm>
        </p:spPr>
        <p:txBody>
          <a:bodyPr anchor="ctr">
            <a:normAutofit/>
          </a:bodyPr>
          <a:lstStyle/>
          <a:p>
            <a:pPr marL="344170" indent="-344170"/>
            <a:r>
              <a:rPr lang="en-US" sz="1800">
                <a:ea typeface="+mn-lt"/>
                <a:cs typeface="+mn-lt"/>
              </a:rPr>
              <a:t>Leaflet Map of Top 500 US Cities by population</a:t>
            </a:r>
          </a:p>
          <a:p>
            <a:pPr marL="344170" indent="-344170"/>
            <a:r>
              <a:rPr lang="en-US" sz="1800">
                <a:ea typeface="+mn-lt"/>
                <a:cs typeface="+mn-lt"/>
              </a:rPr>
              <a:t>Diseases of interest: Cancer (except skin), COPD, Asthma, and Coronary Heart Disease</a:t>
            </a:r>
          </a:p>
          <a:p>
            <a:pPr marL="344170" indent="-344170"/>
            <a:r>
              <a:rPr lang="en-US" sz="1800">
                <a:ea typeface="+mn-lt"/>
                <a:cs typeface="+mn-lt"/>
              </a:rPr>
              <a:t>Color of markers represents pollution concentration (ratio of pollutants over their max summed) from green to red</a:t>
            </a:r>
          </a:p>
          <a:p>
            <a:pPr marL="344170" indent="-344170"/>
            <a:r>
              <a:rPr lang="en-US" sz="1800">
                <a:ea typeface="+mn-lt"/>
                <a:cs typeface="+mn-lt"/>
              </a:rPr>
              <a:t>Size of markers represents the percent of population with a respiratory or cardiovascular disease</a:t>
            </a:r>
          </a:p>
        </p:txBody>
      </p:sp>
    </p:spTree>
    <p:extLst>
      <p:ext uri="{BB962C8B-B14F-4D97-AF65-F5344CB8AC3E}">
        <p14:creationId xmlns:p14="http://schemas.microsoft.com/office/powerpoint/2010/main" val="931849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EA92C-07D4-FFDD-A872-6447B05EA756}"/>
              </a:ext>
            </a:extLst>
          </p:cNvPr>
          <p:cNvSpPr>
            <a:spLocks noGrp="1"/>
          </p:cNvSpPr>
          <p:nvPr>
            <p:ph type="title"/>
          </p:nvPr>
        </p:nvSpPr>
        <p:spPr/>
        <p:txBody>
          <a:bodyPr/>
          <a:lstStyle/>
          <a:p>
            <a:pPr algn="l"/>
            <a:r>
              <a:rPr lang="en-US">
                <a:cs typeface="Arial"/>
              </a:rPr>
              <a:t>Research Question 3?</a:t>
            </a:r>
          </a:p>
        </p:txBody>
      </p:sp>
      <p:sp>
        <p:nvSpPr>
          <p:cNvPr id="3" name="Content Placeholder 2">
            <a:extLst>
              <a:ext uri="{FF2B5EF4-FFF2-40B4-BE49-F238E27FC236}">
                <a16:creationId xmlns:a16="http://schemas.microsoft.com/office/drawing/2014/main" id="{5FE25EC1-2CED-3262-72A7-D01C984C008B}"/>
              </a:ext>
            </a:extLst>
          </p:cNvPr>
          <p:cNvSpPr>
            <a:spLocks noGrp="1"/>
          </p:cNvSpPr>
          <p:nvPr>
            <p:ph idx="1"/>
          </p:nvPr>
        </p:nvSpPr>
        <p:spPr>
          <a:xfrm>
            <a:off x="2780057" y="1612997"/>
            <a:ext cx="7796540" cy="3997828"/>
          </a:xfrm>
        </p:spPr>
        <p:txBody>
          <a:bodyPr/>
          <a:lstStyle/>
          <a:p>
            <a:pPr marL="344170" indent="-344170"/>
            <a:r>
              <a:rPr lang="en-US" sz="2800">
                <a:cs typeface="Arial"/>
              </a:rPr>
              <a:t>What sort of impact does air pollution have on wet deposition (acid rain)? </a:t>
            </a:r>
          </a:p>
          <a:p>
            <a:pPr marL="344170" indent="-344170"/>
            <a:r>
              <a:rPr lang="en-US" sz="2800">
                <a:cs typeface="Arial"/>
              </a:rPr>
              <a:t>What are the two main chemicals that compose the pollution in acid rain?</a:t>
            </a:r>
          </a:p>
          <a:p>
            <a:pPr marL="344170" indent="-344170"/>
            <a:r>
              <a:rPr lang="en-US" sz="2800">
                <a:cs typeface="Arial"/>
              </a:rPr>
              <a:t>What sort of distribution do we see in the US and what does this mean?</a:t>
            </a:r>
          </a:p>
        </p:txBody>
      </p:sp>
    </p:spTree>
    <p:extLst>
      <p:ext uri="{BB962C8B-B14F-4D97-AF65-F5344CB8AC3E}">
        <p14:creationId xmlns:p14="http://schemas.microsoft.com/office/powerpoint/2010/main" val="36693291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74508-B66F-CCEE-2D6C-4A71259B0A81}"/>
              </a:ext>
            </a:extLst>
          </p:cNvPr>
          <p:cNvSpPr>
            <a:spLocks noGrp="1"/>
          </p:cNvSpPr>
          <p:nvPr>
            <p:ph type="title"/>
          </p:nvPr>
        </p:nvSpPr>
        <p:spPr/>
        <p:txBody>
          <a:bodyPr/>
          <a:lstStyle/>
          <a:p>
            <a:pPr algn="l"/>
            <a:r>
              <a:rPr lang="en-US">
                <a:cs typeface="Arial" panose="020B0604020202020204"/>
              </a:rPr>
              <a:t>Acid Rain Information</a:t>
            </a:r>
          </a:p>
        </p:txBody>
      </p:sp>
      <p:sp>
        <p:nvSpPr>
          <p:cNvPr id="3" name="Content Placeholder 2">
            <a:extLst>
              <a:ext uri="{FF2B5EF4-FFF2-40B4-BE49-F238E27FC236}">
                <a16:creationId xmlns:a16="http://schemas.microsoft.com/office/drawing/2014/main" id="{DDD09046-2D2B-E879-F146-0FE56B52FDEC}"/>
              </a:ext>
            </a:extLst>
          </p:cNvPr>
          <p:cNvSpPr>
            <a:spLocks noGrp="1"/>
          </p:cNvSpPr>
          <p:nvPr>
            <p:ph idx="1"/>
          </p:nvPr>
        </p:nvSpPr>
        <p:spPr>
          <a:xfrm>
            <a:off x="2610724" y="1348496"/>
            <a:ext cx="8158167" cy="4507980"/>
          </a:xfrm>
        </p:spPr>
        <p:txBody>
          <a:bodyPr>
            <a:normAutofit/>
          </a:bodyPr>
          <a:lstStyle/>
          <a:p>
            <a:pPr marL="344170" indent="-344170"/>
            <a:r>
              <a:rPr lang="en-US">
                <a:cs typeface="Arial"/>
              </a:rPr>
              <a:t>Acid rain is primarily formed by the mixing of water and two main chemicals, sulfates (SO4) and nitrates (NO3)</a:t>
            </a:r>
          </a:p>
          <a:p>
            <a:pPr marL="344170" indent="-344170"/>
            <a:r>
              <a:rPr lang="en-US">
                <a:cs typeface="Arial"/>
              </a:rPr>
              <a:t>Sulfates are formed by the introduction of water and sulfur dioxide (SO2) emissions, while nitrates are formed by the introduction of water with (NO2) emissions</a:t>
            </a:r>
          </a:p>
          <a:p>
            <a:pPr marL="344170" indent="-344170"/>
            <a:r>
              <a:rPr lang="en-US">
                <a:cs typeface="Arial"/>
              </a:rPr>
              <a:t>The main catalyst for this air pollution that results in wet deposition is that of burning fossil fuels. Acid rain can also form as a result of volcanoes, forest fires, and decomposition</a:t>
            </a:r>
          </a:p>
          <a:p>
            <a:pPr marL="344170" indent="-344170"/>
            <a:r>
              <a:rPr lang="en-US">
                <a:cs typeface="Arial"/>
              </a:rPr>
              <a:t>On the next slide we shall look at visuals showing sulfate and nitrate distributions</a:t>
            </a:r>
          </a:p>
        </p:txBody>
      </p:sp>
    </p:spTree>
    <p:extLst>
      <p:ext uri="{BB962C8B-B14F-4D97-AF65-F5344CB8AC3E}">
        <p14:creationId xmlns:p14="http://schemas.microsoft.com/office/powerpoint/2010/main" val="301329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AB482-6246-385B-FE78-692B52C76EED}"/>
              </a:ext>
            </a:extLst>
          </p:cNvPr>
          <p:cNvSpPr>
            <a:spLocks noGrp="1"/>
          </p:cNvSpPr>
          <p:nvPr>
            <p:ph type="title"/>
          </p:nvPr>
        </p:nvSpPr>
        <p:spPr>
          <a:xfrm>
            <a:off x="2114570" y="155836"/>
            <a:ext cx="7958331" cy="1077229"/>
          </a:xfrm>
        </p:spPr>
        <p:txBody>
          <a:bodyPr/>
          <a:lstStyle/>
          <a:p>
            <a:pPr algn="ctr"/>
            <a:r>
              <a:rPr lang="en-US">
                <a:cs typeface="Arial"/>
                <a:hlinkClick r:id="rId2"/>
              </a:rPr>
              <a:t>Acid Rain Deposition USA</a:t>
            </a:r>
            <a:endParaRPr lang="en-US">
              <a:cs typeface="Arial"/>
            </a:endParaRPr>
          </a:p>
        </p:txBody>
      </p:sp>
      <p:pic>
        <p:nvPicPr>
          <p:cNvPr id="7" name="Content Placeholder 6" descr="A map of the united states with red dots&#10;&#10;Description automatically generated">
            <a:extLst>
              <a:ext uri="{FF2B5EF4-FFF2-40B4-BE49-F238E27FC236}">
                <a16:creationId xmlns:a16="http://schemas.microsoft.com/office/drawing/2014/main" id="{282537E2-AA1C-24D0-8BD1-DBBC35BB0E09}"/>
              </a:ext>
            </a:extLst>
          </p:cNvPr>
          <p:cNvPicPr>
            <a:picLocks noGrp="1" noChangeAspect="1"/>
          </p:cNvPicPr>
          <p:nvPr>
            <p:ph idx="1"/>
          </p:nvPr>
        </p:nvPicPr>
        <p:blipFill>
          <a:blip r:embed="rId3"/>
          <a:stretch>
            <a:fillRect/>
          </a:stretch>
        </p:blipFill>
        <p:spPr>
          <a:xfrm>
            <a:off x="1621386" y="918079"/>
            <a:ext cx="8950271" cy="5018303"/>
          </a:xfrm>
        </p:spPr>
      </p:pic>
    </p:spTree>
    <p:extLst>
      <p:ext uri="{BB962C8B-B14F-4D97-AF65-F5344CB8AC3E}">
        <p14:creationId xmlns:p14="http://schemas.microsoft.com/office/powerpoint/2010/main" val="116925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75FF7-1C80-39BE-59F8-17096CF5682E}"/>
              </a:ext>
            </a:extLst>
          </p:cNvPr>
          <p:cNvSpPr>
            <a:spLocks noGrp="1"/>
          </p:cNvSpPr>
          <p:nvPr>
            <p:ph type="title"/>
          </p:nvPr>
        </p:nvSpPr>
        <p:spPr>
          <a:xfrm>
            <a:off x="1765142" y="638722"/>
            <a:ext cx="7958331" cy="1077229"/>
          </a:xfrm>
        </p:spPr>
        <p:txBody>
          <a:bodyPr/>
          <a:lstStyle/>
          <a:p>
            <a:pPr algn="l"/>
            <a:r>
              <a:rPr lang="en-US">
                <a:cs typeface="Arial"/>
              </a:rPr>
              <a:t>What does this Distribution mean?</a:t>
            </a:r>
            <a:endParaRPr lang="en-US"/>
          </a:p>
        </p:txBody>
      </p:sp>
      <p:sp>
        <p:nvSpPr>
          <p:cNvPr id="7" name="Content Placeholder 6">
            <a:extLst>
              <a:ext uri="{FF2B5EF4-FFF2-40B4-BE49-F238E27FC236}">
                <a16:creationId xmlns:a16="http://schemas.microsoft.com/office/drawing/2014/main" id="{25F3C0CB-E366-379C-B1E6-B98B1A0EF939}"/>
              </a:ext>
            </a:extLst>
          </p:cNvPr>
          <p:cNvSpPr>
            <a:spLocks noGrp="1"/>
          </p:cNvSpPr>
          <p:nvPr>
            <p:ph idx="1"/>
          </p:nvPr>
        </p:nvSpPr>
        <p:spPr>
          <a:xfrm>
            <a:off x="2481115" y="1428662"/>
            <a:ext cx="8396902" cy="4875281"/>
          </a:xfrm>
        </p:spPr>
        <p:txBody>
          <a:bodyPr>
            <a:normAutofit/>
          </a:bodyPr>
          <a:lstStyle/>
          <a:p>
            <a:pPr marL="344170" indent="-344170"/>
            <a:r>
              <a:rPr lang="en-US">
                <a:cs typeface="Arial"/>
              </a:rPr>
              <a:t>In this interactive map, we can see that major cities have a higher prevalence of wet deposits due to the larger fossil fuel emissions. (Primarily the NE, Chicago, and the SW)</a:t>
            </a:r>
          </a:p>
          <a:p>
            <a:pPr marL="344170" indent="-344170"/>
            <a:r>
              <a:rPr lang="en-US">
                <a:cs typeface="Arial"/>
              </a:rPr>
              <a:t>However, we also see a trend of higher wet deposit prevalence in the center of the country, which can be attributed to other factors such as large vehicles and power plants that are used widely in the region. Many of these states also have large oil, coal, and natural gas deposits.</a:t>
            </a:r>
          </a:p>
          <a:p>
            <a:pPr marL="344170" indent="-344170"/>
            <a:r>
              <a:rPr lang="en-US">
                <a:cs typeface="Arial"/>
              </a:rPr>
              <a:t>Mountains seem to have an overall lower pollutant level than areas with lower elevation, along with the PNW, which can be attributed to its proximity to the pacific ocean and large amount of rainfall (resulting in lower fossil fuel emissions)</a:t>
            </a:r>
          </a:p>
        </p:txBody>
      </p:sp>
    </p:spTree>
    <p:extLst>
      <p:ext uri="{BB962C8B-B14F-4D97-AF65-F5344CB8AC3E}">
        <p14:creationId xmlns:p14="http://schemas.microsoft.com/office/powerpoint/2010/main" val="24733515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2996A-019E-DC8C-3A74-6BD0302A989A}"/>
              </a:ext>
            </a:extLst>
          </p:cNvPr>
          <p:cNvSpPr>
            <a:spLocks noGrp="1"/>
          </p:cNvSpPr>
          <p:nvPr>
            <p:ph type="title"/>
          </p:nvPr>
        </p:nvSpPr>
        <p:spPr/>
        <p:txBody>
          <a:bodyPr/>
          <a:lstStyle/>
          <a:p>
            <a:r>
              <a:rPr lang="en-US">
                <a:cs typeface="Arial"/>
              </a:rPr>
              <a:t>Thank you!</a:t>
            </a:r>
            <a:endParaRPr lang="en-US"/>
          </a:p>
        </p:txBody>
      </p:sp>
    </p:spTree>
    <p:extLst>
      <p:ext uri="{BB962C8B-B14F-4D97-AF65-F5344CB8AC3E}">
        <p14:creationId xmlns:p14="http://schemas.microsoft.com/office/powerpoint/2010/main" val="2870866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F3CF990-ACB8-443A-BB74-D36EC8A00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601900C-265D-4146-A578-477541E3D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0B98862-BEE1-44FB-A335-A1B9106B4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14" name="Freeform: Shape 13">
            <a:extLst>
              <a:ext uri="{FF2B5EF4-FFF2-40B4-BE49-F238E27FC236}">
                <a16:creationId xmlns:a16="http://schemas.microsoft.com/office/drawing/2014/main" id="{65F94F98-3A57-49AA-838E-91AAF600B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7185CF21-0594-48C0-9F3E-254D6BCE9D9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067" y="0"/>
            <a:ext cx="12189867" cy="6858000"/>
          </a:xfrm>
          <a:prstGeom prst="rect">
            <a:avLst/>
          </a:prstGeom>
        </p:spPr>
      </p:pic>
      <p:sp>
        <p:nvSpPr>
          <p:cNvPr id="18" name="Rectangle 17">
            <a:extLst>
              <a:ext uri="{FF2B5EF4-FFF2-40B4-BE49-F238E27FC236}">
                <a16:creationId xmlns:a16="http://schemas.microsoft.com/office/drawing/2014/main" id="{41F8C064-2DC5-4758-B49C-76BFF64052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lumMod val="1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BD68200-BC03-4015-860B-CD5C30CD7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3542" y="0"/>
            <a:ext cx="7875912"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15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A0B5529D-5CAA-4BF2-B5C9-34705E7661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Oval 23">
            <a:extLst>
              <a:ext uri="{FF2B5EF4-FFF2-40B4-BE49-F238E27FC236}">
                <a16:creationId xmlns:a16="http://schemas.microsoft.com/office/drawing/2014/main" id="{332A6F87-AC28-4AA8-B8A6-AEBC67BD0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7DA471-0DE6-1AFF-DBF6-ABCCD4544538}"/>
              </a:ext>
            </a:extLst>
          </p:cNvPr>
          <p:cNvSpPr>
            <a:spLocks noGrp="1"/>
          </p:cNvSpPr>
          <p:nvPr>
            <p:ph type="title"/>
          </p:nvPr>
        </p:nvSpPr>
        <p:spPr>
          <a:xfrm>
            <a:off x="2028480" y="420372"/>
            <a:ext cx="8381238" cy="783124"/>
          </a:xfrm>
        </p:spPr>
        <p:txBody>
          <a:bodyPr>
            <a:normAutofit/>
          </a:bodyPr>
          <a:lstStyle/>
          <a:p>
            <a:pPr algn="l"/>
            <a:r>
              <a:rPr lang="en-US" sz="4000">
                <a:cs typeface="Arial"/>
              </a:rPr>
              <a:t>Air Pollution</a:t>
            </a:r>
          </a:p>
        </p:txBody>
      </p:sp>
      <p:sp>
        <p:nvSpPr>
          <p:cNvPr id="3" name="Content Placeholder 2">
            <a:extLst>
              <a:ext uri="{FF2B5EF4-FFF2-40B4-BE49-F238E27FC236}">
                <a16:creationId xmlns:a16="http://schemas.microsoft.com/office/drawing/2014/main" id="{D5CEE9A0-CC81-4510-0FBA-4172B27958BA}"/>
              </a:ext>
            </a:extLst>
          </p:cNvPr>
          <p:cNvSpPr>
            <a:spLocks noGrp="1"/>
          </p:cNvSpPr>
          <p:nvPr>
            <p:ph idx="1"/>
          </p:nvPr>
        </p:nvSpPr>
        <p:spPr>
          <a:xfrm>
            <a:off x="1548113" y="1209906"/>
            <a:ext cx="8872182" cy="4946985"/>
          </a:xfrm>
        </p:spPr>
        <p:txBody>
          <a:bodyPr anchor="t">
            <a:normAutofit lnSpcReduction="10000"/>
          </a:bodyPr>
          <a:lstStyle/>
          <a:p>
            <a:pPr marL="0" indent="0">
              <a:buNone/>
            </a:pPr>
            <a:r>
              <a:rPr lang="en-US" sz="1800">
                <a:solidFill>
                  <a:schemeClr val="tx2"/>
                </a:solidFill>
                <a:cs typeface="Arial"/>
                <a:hlinkClick r:id="rId5">
                  <a:extLst>
                    <a:ext uri="{A12FA001-AC4F-418D-AE19-62706E023703}">
                      <ahyp:hlinkClr xmlns:ahyp="http://schemas.microsoft.com/office/drawing/2018/hyperlinkcolor" val="tx"/>
                    </a:ext>
                  </a:extLst>
                </a:hlinkClick>
              </a:rPr>
              <a:t>Air Pollution: Everything You Need to Know</a:t>
            </a:r>
            <a:endParaRPr lang="en-US" sz="1800">
              <a:solidFill>
                <a:schemeClr val="tx2"/>
              </a:solidFill>
              <a:cs typeface="Arial"/>
            </a:endParaRPr>
          </a:p>
          <a:p>
            <a:pPr marL="344170" indent="-344170">
              <a:lnSpc>
                <a:spcPct val="110000"/>
              </a:lnSpc>
            </a:pPr>
            <a:r>
              <a:rPr lang="en-US" sz="1400" b="1">
                <a:solidFill>
                  <a:schemeClr val="tx1">
                    <a:lumMod val="95000"/>
                  </a:schemeClr>
                </a:solidFill>
                <a:cs typeface="Arial"/>
              </a:rPr>
              <a:t>Introduction to Air Pollution: </a:t>
            </a:r>
            <a:r>
              <a:rPr lang="en-US" sz="1400">
                <a:solidFill>
                  <a:schemeClr val="tx1">
                    <a:lumMod val="95000"/>
                  </a:schemeClr>
                </a:solidFill>
                <a:cs typeface="Arial"/>
              </a:rPr>
              <a:t>Air pollution is the presence of harmful substances in the Earth's atmosphere that can cause harm to living organisms and the environment.</a:t>
            </a:r>
          </a:p>
          <a:p>
            <a:pPr marL="344170" indent="-344170">
              <a:lnSpc>
                <a:spcPct val="110000"/>
              </a:lnSpc>
            </a:pPr>
            <a:r>
              <a:rPr lang="en-US" sz="1400" b="1">
                <a:solidFill>
                  <a:schemeClr val="tx1">
                    <a:lumMod val="95000"/>
                  </a:schemeClr>
                </a:solidFill>
                <a:cs typeface="Arial"/>
              </a:rPr>
              <a:t>Sources of Air Pollution: </a:t>
            </a:r>
            <a:r>
              <a:rPr lang="en-US" sz="1400">
                <a:solidFill>
                  <a:schemeClr val="tx1">
                    <a:lumMod val="95000"/>
                  </a:schemeClr>
                </a:solidFill>
                <a:cs typeface="Arial"/>
              </a:rPr>
              <a:t>There are various sources of air pollution, including vehicle emissions, industrial activities, power plants, agricultural practices, and household activities such as burning fossil fuels for heating and cooking.</a:t>
            </a:r>
          </a:p>
          <a:p>
            <a:pPr marL="344170" indent="-344170">
              <a:lnSpc>
                <a:spcPct val="110000"/>
              </a:lnSpc>
            </a:pPr>
            <a:r>
              <a:rPr lang="en-US" sz="1400" b="1">
                <a:solidFill>
                  <a:schemeClr val="tx1">
                    <a:lumMod val="95000"/>
                  </a:schemeClr>
                </a:solidFill>
                <a:cs typeface="Arial"/>
              </a:rPr>
              <a:t>Types of Air Pollutants:</a:t>
            </a:r>
            <a:r>
              <a:rPr lang="en-US" sz="1400">
                <a:solidFill>
                  <a:schemeClr val="tx1">
                    <a:lumMod val="95000"/>
                  </a:schemeClr>
                </a:solidFill>
                <a:cs typeface="Arial"/>
              </a:rPr>
              <a:t> The main types of air pollutants are particulate matter (PM), nitrogen dioxide (NO2), sulfur dioxide (SO2), ozone (O3), and volatile organic compounds (VOCs). </a:t>
            </a:r>
          </a:p>
          <a:p>
            <a:pPr marL="344170" indent="-344170">
              <a:lnSpc>
                <a:spcPct val="110000"/>
              </a:lnSpc>
            </a:pPr>
            <a:r>
              <a:rPr lang="en-US" sz="1400" b="1">
                <a:solidFill>
                  <a:schemeClr val="tx1">
                    <a:lumMod val="95000"/>
                  </a:schemeClr>
                </a:solidFill>
                <a:cs typeface="Arial"/>
              </a:rPr>
              <a:t>Health and Environmental Impacts: </a:t>
            </a:r>
            <a:r>
              <a:rPr lang="en-US" sz="1400">
                <a:solidFill>
                  <a:schemeClr val="tx1">
                    <a:lumMod val="95000"/>
                  </a:schemeClr>
                </a:solidFill>
                <a:cs typeface="Arial"/>
              </a:rPr>
              <a:t>Adverse effects of air pollution on human health, include respiratory problems, cardiovascular diseases, and premature death. It has environmental impacts such as acid rain, smog formation, and damage to ecosystems.</a:t>
            </a:r>
          </a:p>
          <a:p>
            <a:pPr marL="344170" indent="-344170">
              <a:lnSpc>
                <a:spcPct val="110000"/>
              </a:lnSpc>
            </a:pPr>
            <a:r>
              <a:rPr lang="en-US" sz="1400" b="1">
                <a:solidFill>
                  <a:schemeClr val="tx1">
                    <a:lumMod val="95000"/>
                  </a:schemeClr>
                </a:solidFill>
                <a:cs typeface="Arial"/>
              </a:rPr>
              <a:t>Regulations and Policies:</a:t>
            </a:r>
            <a:r>
              <a:rPr lang="en-US" sz="1400">
                <a:solidFill>
                  <a:schemeClr val="tx1">
                    <a:lumMod val="95000"/>
                  </a:schemeClr>
                </a:solidFill>
                <a:cs typeface="Arial"/>
              </a:rPr>
              <a:t> The role of regulations and policies addressing air pollution, include the Clean Air Act in the United States and international agreements such as the Paris Agreement.</a:t>
            </a:r>
          </a:p>
          <a:p>
            <a:pPr marL="344170" indent="-344170">
              <a:lnSpc>
                <a:spcPct val="110000"/>
              </a:lnSpc>
            </a:pPr>
            <a:r>
              <a:rPr lang="en-US" sz="1400" b="1">
                <a:solidFill>
                  <a:schemeClr val="tx1">
                    <a:lumMod val="95000"/>
                  </a:schemeClr>
                </a:solidFill>
                <a:cs typeface="Arial"/>
              </a:rPr>
              <a:t>Solutions to Air Pollution: </a:t>
            </a:r>
            <a:r>
              <a:rPr lang="en-US" sz="1400">
                <a:solidFill>
                  <a:schemeClr val="tx1">
                    <a:lumMod val="95000"/>
                  </a:schemeClr>
                </a:solidFill>
                <a:cs typeface="Arial"/>
              </a:rPr>
              <a:t>There are various solutions to mitigate air pollution, such as transitioning to clean energy sources, improving vehicle efficiency, enhancing public transportation, implementing stricter emission standards, and promoting sustainable urban planning.</a:t>
            </a:r>
          </a:p>
          <a:p>
            <a:pPr marL="0" indent="0">
              <a:buNone/>
            </a:pPr>
            <a:endParaRPr lang="en-US" sz="1200">
              <a:solidFill>
                <a:srgbClr val="0D0D0D"/>
              </a:solidFill>
              <a:cs typeface="Arial" panose="020B0604020202020204"/>
            </a:endParaRPr>
          </a:p>
          <a:p>
            <a:pPr marL="0" indent="0">
              <a:buNone/>
            </a:pPr>
            <a:endParaRPr lang="en-US" sz="1200">
              <a:cs typeface="Arial"/>
            </a:endParaRPr>
          </a:p>
        </p:txBody>
      </p:sp>
    </p:spTree>
    <p:extLst>
      <p:ext uri="{BB962C8B-B14F-4D97-AF65-F5344CB8AC3E}">
        <p14:creationId xmlns:p14="http://schemas.microsoft.com/office/powerpoint/2010/main" val="1024042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F3CF990-ACB8-443A-BB74-D36EC8A00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601900C-265D-4146-A578-477541E3D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0B98862-BEE1-44FB-A335-A1B9106B4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14" name="Freeform: Shape 13">
            <a:extLst>
              <a:ext uri="{FF2B5EF4-FFF2-40B4-BE49-F238E27FC236}">
                <a16:creationId xmlns:a16="http://schemas.microsoft.com/office/drawing/2014/main" id="{65F94F98-3A57-49AA-838E-91AAF600B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7185CF21-0594-48C0-9F3E-254D6BCE9D9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067" y="0"/>
            <a:ext cx="12189867" cy="6858000"/>
          </a:xfrm>
          <a:prstGeom prst="rect">
            <a:avLst/>
          </a:prstGeom>
        </p:spPr>
      </p:pic>
      <p:sp>
        <p:nvSpPr>
          <p:cNvPr id="18" name="Rectangle 17">
            <a:extLst>
              <a:ext uri="{FF2B5EF4-FFF2-40B4-BE49-F238E27FC236}">
                <a16:creationId xmlns:a16="http://schemas.microsoft.com/office/drawing/2014/main" id="{41F8C064-2DC5-4758-B49C-76BFF64052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lumMod val="1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BD68200-BC03-4015-860B-CD5C30CD7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3542" y="0"/>
            <a:ext cx="7875912"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15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A0B5529D-5CAA-4BF2-B5C9-34705E7661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Oval 23">
            <a:extLst>
              <a:ext uri="{FF2B5EF4-FFF2-40B4-BE49-F238E27FC236}">
                <a16:creationId xmlns:a16="http://schemas.microsoft.com/office/drawing/2014/main" id="{332A6F87-AC28-4AA8-B8A6-AEBC67BD0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7DA471-0DE6-1AFF-DBF6-ABCCD4544538}"/>
              </a:ext>
            </a:extLst>
          </p:cNvPr>
          <p:cNvSpPr>
            <a:spLocks noGrp="1"/>
          </p:cNvSpPr>
          <p:nvPr>
            <p:ph type="title"/>
          </p:nvPr>
        </p:nvSpPr>
        <p:spPr>
          <a:xfrm>
            <a:off x="2188901" y="420372"/>
            <a:ext cx="8381238" cy="956913"/>
          </a:xfrm>
        </p:spPr>
        <p:txBody>
          <a:bodyPr>
            <a:normAutofit/>
          </a:bodyPr>
          <a:lstStyle/>
          <a:p>
            <a:pPr algn="l"/>
            <a:r>
              <a:rPr lang="en-US" sz="4800">
                <a:cs typeface="Arial"/>
              </a:rPr>
              <a:t>Datasets Used</a:t>
            </a:r>
          </a:p>
        </p:txBody>
      </p:sp>
      <p:sp>
        <p:nvSpPr>
          <p:cNvPr id="3" name="Content Placeholder 2">
            <a:extLst>
              <a:ext uri="{FF2B5EF4-FFF2-40B4-BE49-F238E27FC236}">
                <a16:creationId xmlns:a16="http://schemas.microsoft.com/office/drawing/2014/main" id="{D5CEE9A0-CC81-4510-0FBA-4172B27958BA}"/>
              </a:ext>
            </a:extLst>
          </p:cNvPr>
          <p:cNvSpPr>
            <a:spLocks noGrp="1"/>
          </p:cNvSpPr>
          <p:nvPr>
            <p:ph idx="1"/>
          </p:nvPr>
        </p:nvSpPr>
        <p:spPr>
          <a:xfrm>
            <a:off x="2189797" y="1276747"/>
            <a:ext cx="8644919" cy="5160881"/>
          </a:xfrm>
        </p:spPr>
        <p:txBody>
          <a:bodyPr anchor="t">
            <a:normAutofit/>
          </a:bodyPr>
          <a:lstStyle/>
          <a:p>
            <a:pPr marL="0" indent="0">
              <a:buNone/>
            </a:pPr>
            <a:r>
              <a:rPr lang="en-US" sz="1800">
                <a:solidFill>
                  <a:schemeClr val="tx2"/>
                </a:solidFill>
                <a:cs typeface="Arial"/>
                <a:hlinkClick r:id="rId5">
                  <a:extLst>
                    <a:ext uri="{A12FA001-AC4F-418D-AE19-62706E023703}">
                      <ahyp:hlinkClr xmlns:ahyp="http://schemas.microsoft.com/office/drawing/2018/hyperlinkcolor" val="tx"/>
                    </a:ext>
                  </a:extLst>
                </a:hlinkClick>
              </a:rPr>
              <a:t>CDC 500 Cities Dataset</a:t>
            </a:r>
            <a:r>
              <a:rPr lang="en-US" sz="1800">
                <a:solidFill>
                  <a:schemeClr val="tx2"/>
                </a:solidFill>
                <a:cs typeface="Arial"/>
              </a:rPr>
              <a:t> </a:t>
            </a:r>
          </a:p>
          <a:p>
            <a:pPr marL="344170" indent="-344170">
              <a:lnSpc>
                <a:spcPct val="100000"/>
              </a:lnSpc>
            </a:pPr>
            <a:r>
              <a:rPr lang="en-US" sz="1400">
                <a:solidFill>
                  <a:schemeClr val="tx1">
                    <a:lumMod val="95000"/>
                  </a:schemeClr>
                </a:solidFill>
                <a:cs typeface="Arial"/>
              </a:rPr>
              <a:t>Started with 800k rows of data about top 500 US cities</a:t>
            </a:r>
          </a:p>
          <a:p>
            <a:pPr marL="344170" indent="-344170">
              <a:lnSpc>
                <a:spcPct val="100000"/>
              </a:lnSpc>
            </a:pPr>
            <a:r>
              <a:rPr lang="en-US" sz="1400">
                <a:solidFill>
                  <a:schemeClr val="tx1">
                    <a:lumMod val="95000"/>
                  </a:schemeClr>
                </a:solidFill>
                <a:cs typeface="Arial"/>
              </a:rPr>
              <a:t>Narrowed down 2K rows to focus on respiratory/cardiovascular diseases/disorders </a:t>
            </a:r>
          </a:p>
          <a:p>
            <a:pPr marL="344170" indent="-344170">
              <a:lnSpc>
                <a:spcPct val="100000"/>
              </a:lnSpc>
            </a:pPr>
            <a:r>
              <a:rPr lang="en-US" sz="1400">
                <a:solidFill>
                  <a:schemeClr val="tx1">
                    <a:lumMod val="95000"/>
                  </a:schemeClr>
                </a:solidFill>
                <a:cs typeface="Arial"/>
              </a:rPr>
              <a:t>Used age-adjusted and city geographical level filters</a:t>
            </a:r>
          </a:p>
          <a:p>
            <a:pPr marL="0" indent="0">
              <a:buNone/>
            </a:pPr>
            <a:r>
              <a:rPr lang="en-US" sz="1800">
                <a:solidFill>
                  <a:schemeClr val="tx2"/>
                </a:solidFill>
                <a:cs typeface="Arial"/>
                <a:hlinkClick r:id="rId6">
                  <a:extLst>
                    <a:ext uri="{A12FA001-AC4F-418D-AE19-62706E023703}">
                      <ahyp:hlinkClr xmlns:ahyp="http://schemas.microsoft.com/office/drawing/2018/hyperlinkcolor" val="tx"/>
                    </a:ext>
                  </a:extLst>
                </a:hlinkClick>
              </a:rPr>
              <a:t>National Atmospheric Deposition Program</a:t>
            </a:r>
            <a:r>
              <a:rPr lang="en-US" sz="1800">
                <a:solidFill>
                  <a:schemeClr val="tx2"/>
                </a:solidFill>
                <a:cs typeface="Arial"/>
              </a:rPr>
              <a:t> (NADP)</a:t>
            </a:r>
          </a:p>
          <a:p>
            <a:pPr marL="344170" indent="-344170">
              <a:lnSpc>
                <a:spcPct val="100000"/>
              </a:lnSpc>
            </a:pPr>
            <a:r>
              <a:rPr lang="en-US" sz="1400">
                <a:solidFill>
                  <a:schemeClr val="tx1">
                    <a:lumMod val="95000"/>
                  </a:schemeClr>
                </a:solidFill>
                <a:cs typeface="Arial"/>
              </a:rPr>
              <a:t>We found this to be a good resource for acid rain deposition </a:t>
            </a:r>
          </a:p>
          <a:p>
            <a:pPr marL="344170" indent="-344170">
              <a:lnSpc>
                <a:spcPct val="100000"/>
              </a:lnSpc>
            </a:pPr>
            <a:r>
              <a:rPr lang="en-US" sz="1400">
                <a:solidFill>
                  <a:schemeClr val="tx1">
                    <a:lumMod val="95000"/>
                  </a:schemeClr>
                </a:solidFill>
                <a:cs typeface="Arial"/>
              </a:rPr>
              <a:t>Specifically looked at SO4 + NO3 deposits</a:t>
            </a:r>
          </a:p>
          <a:p>
            <a:pPr marL="0" indent="0">
              <a:buNone/>
            </a:pPr>
            <a:r>
              <a:rPr lang="en-US" sz="1800">
                <a:solidFill>
                  <a:schemeClr val="tx2"/>
                </a:solidFill>
                <a:cs typeface="Arial"/>
                <a:hlinkClick r:id="rId7">
                  <a:extLst>
                    <a:ext uri="{A12FA001-AC4F-418D-AE19-62706E023703}">
                      <ahyp:hlinkClr xmlns:ahyp="http://schemas.microsoft.com/office/drawing/2018/hyperlinkcolor" val="tx"/>
                    </a:ext>
                  </a:extLst>
                </a:hlinkClick>
              </a:rPr>
              <a:t>OpenWeatherMap Air Pollution API</a:t>
            </a:r>
            <a:r>
              <a:rPr lang="en-US" sz="1800">
                <a:solidFill>
                  <a:schemeClr val="tx2"/>
                </a:solidFill>
                <a:cs typeface="Arial"/>
              </a:rPr>
              <a:t> </a:t>
            </a:r>
          </a:p>
          <a:p>
            <a:pPr marL="344170" indent="-344170"/>
            <a:r>
              <a:rPr lang="en-US" sz="1400">
                <a:solidFill>
                  <a:schemeClr val="tx1">
                    <a:lumMod val="95000"/>
                  </a:schemeClr>
                </a:solidFill>
                <a:cs typeface="Arial"/>
              </a:rPr>
              <a:t>Extracted data for specific molecules per each latitude and longitude point  </a:t>
            </a:r>
          </a:p>
          <a:p>
            <a:pPr marL="344170" indent="-344170"/>
            <a:r>
              <a:rPr lang="en-US" sz="1400">
                <a:solidFill>
                  <a:schemeClr val="tx1">
                    <a:lumMod val="95000"/>
                  </a:schemeClr>
                </a:solidFill>
                <a:cs typeface="Arial"/>
              </a:rPr>
              <a:t>Merged with filtered information from the </a:t>
            </a:r>
            <a:r>
              <a:rPr lang="en-US" sz="1400" b="1">
                <a:solidFill>
                  <a:schemeClr val="accent3">
                    <a:lumMod val="50000"/>
                  </a:schemeClr>
                </a:solidFill>
                <a:cs typeface="Arial"/>
              </a:rPr>
              <a:t>CDC 500 Cities</a:t>
            </a:r>
            <a:r>
              <a:rPr lang="en-US" sz="1400" b="1">
                <a:solidFill>
                  <a:schemeClr val="tx1">
                    <a:lumMod val="95000"/>
                  </a:schemeClr>
                </a:solidFill>
                <a:cs typeface="Arial"/>
              </a:rPr>
              <a:t> </a:t>
            </a:r>
            <a:r>
              <a:rPr lang="en-US" sz="1400" b="1">
                <a:solidFill>
                  <a:schemeClr val="accent3">
                    <a:lumMod val="50000"/>
                  </a:schemeClr>
                </a:solidFill>
                <a:cs typeface="Arial"/>
              </a:rPr>
              <a:t>dataset </a:t>
            </a:r>
            <a:r>
              <a:rPr lang="en-US" sz="1400">
                <a:solidFill>
                  <a:schemeClr val="tx1">
                    <a:lumMod val="95000"/>
                  </a:schemeClr>
                </a:solidFill>
                <a:cs typeface="Arial"/>
              </a:rPr>
              <a:t>and the </a:t>
            </a:r>
            <a:r>
              <a:rPr lang="en-US" sz="1400" b="1">
                <a:solidFill>
                  <a:schemeClr val="accent3">
                    <a:lumMod val="50000"/>
                  </a:schemeClr>
                </a:solidFill>
                <a:cs typeface="Arial"/>
              </a:rPr>
              <a:t>NADP dataset </a:t>
            </a:r>
            <a:r>
              <a:rPr lang="en-US" sz="1400">
                <a:solidFill>
                  <a:schemeClr val="tx1">
                    <a:lumMod val="95000"/>
                  </a:schemeClr>
                </a:solidFill>
                <a:cs typeface="Arial"/>
              </a:rPr>
              <a:t>to create the visualizations we'll see later in this presentation. </a:t>
            </a:r>
            <a:endParaRPr lang="en-US">
              <a:solidFill>
                <a:schemeClr val="tx1">
                  <a:lumMod val="95000"/>
                </a:schemeClr>
              </a:solidFill>
            </a:endParaRPr>
          </a:p>
          <a:p>
            <a:pPr marL="0" indent="0">
              <a:buNone/>
            </a:pPr>
            <a:endParaRPr lang="en-US" sz="1100">
              <a:solidFill>
                <a:srgbClr val="000000"/>
              </a:solidFill>
              <a:cs typeface="Arial"/>
            </a:endParaRPr>
          </a:p>
          <a:p>
            <a:pPr marL="344170" indent="-344170"/>
            <a:endParaRPr lang="en-US" sz="1800">
              <a:solidFill>
                <a:srgbClr val="FFFFFF"/>
              </a:solidFill>
              <a:cs typeface="Arial"/>
            </a:endParaRPr>
          </a:p>
          <a:p>
            <a:pPr marL="344170" indent="-344170"/>
            <a:endParaRPr lang="en-US" sz="1800">
              <a:solidFill>
                <a:srgbClr val="FFFFFF"/>
              </a:solidFill>
              <a:cs typeface="Arial"/>
            </a:endParaRPr>
          </a:p>
        </p:txBody>
      </p:sp>
    </p:spTree>
    <p:extLst>
      <p:ext uri="{BB962C8B-B14F-4D97-AF65-F5344CB8AC3E}">
        <p14:creationId xmlns:p14="http://schemas.microsoft.com/office/powerpoint/2010/main" val="634866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F3CF990-ACB8-443A-BB74-D36EC8A00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601900C-265D-4146-A578-477541E3D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0B98862-BEE1-44FB-A335-A1B9106B4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14" name="Freeform: Shape 13">
            <a:extLst>
              <a:ext uri="{FF2B5EF4-FFF2-40B4-BE49-F238E27FC236}">
                <a16:creationId xmlns:a16="http://schemas.microsoft.com/office/drawing/2014/main" id="{65F94F98-3A57-49AA-838E-91AAF600B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7185CF21-0594-48C0-9F3E-254D6BCE9D9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067" y="0"/>
            <a:ext cx="12189867" cy="6858000"/>
          </a:xfrm>
          <a:prstGeom prst="rect">
            <a:avLst/>
          </a:prstGeom>
        </p:spPr>
      </p:pic>
      <p:sp>
        <p:nvSpPr>
          <p:cNvPr id="18" name="Rectangle 17">
            <a:extLst>
              <a:ext uri="{FF2B5EF4-FFF2-40B4-BE49-F238E27FC236}">
                <a16:creationId xmlns:a16="http://schemas.microsoft.com/office/drawing/2014/main" id="{41F8C064-2DC5-4758-B49C-76BFF64052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lumMod val="1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BD68200-BC03-4015-860B-CD5C30CD7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3542" y="0"/>
            <a:ext cx="7875912"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15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A0B5529D-5CAA-4BF2-B5C9-34705E7661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Oval 23">
            <a:extLst>
              <a:ext uri="{FF2B5EF4-FFF2-40B4-BE49-F238E27FC236}">
                <a16:creationId xmlns:a16="http://schemas.microsoft.com/office/drawing/2014/main" id="{332A6F87-AC28-4AA8-B8A6-AEBC67BD0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7DA471-0DE6-1AFF-DBF6-ABCCD4544538}"/>
              </a:ext>
            </a:extLst>
          </p:cNvPr>
          <p:cNvSpPr>
            <a:spLocks noGrp="1"/>
          </p:cNvSpPr>
          <p:nvPr>
            <p:ph type="title"/>
          </p:nvPr>
        </p:nvSpPr>
        <p:spPr>
          <a:xfrm>
            <a:off x="2188901" y="420372"/>
            <a:ext cx="8381238" cy="582598"/>
          </a:xfrm>
        </p:spPr>
        <p:txBody>
          <a:bodyPr>
            <a:normAutofit/>
          </a:bodyPr>
          <a:lstStyle/>
          <a:p>
            <a:pPr algn="l"/>
            <a:r>
              <a:rPr lang="en-US" sz="3200">
                <a:cs typeface="Arial"/>
              </a:rPr>
              <a:t>Ydata-profiling- Python Library </a:t>
            </a:r>
          </a:p>
        </p:txBody>
      </p:sp>
      <p:sp>
        <p:nvSpPr>
          <p:cNvPr id="3" name="Content Placeholder 2">
            <a:extLst>
              <a:ext uri="{FF2B5EF4-FFF2-40B4-BE49-F238E27FC236}">
                <a16:creationId xmlns:a16="http://schemas.microsoft.com/office/drawing/2014/main" id="{D5CEE9A0-CC81-4510-0FBA-4172B27958BA}"/>
              </a:ext>
            </a:extLst>
          </p:cNvPr>
          <p:cNvSpPr>
            <a:spLocks noGrp="1"/>
          </p:cNvSpPr>
          <p:nvPr>
            <p:ph idx="1"/>
          </p:nvPr>
        </p:nvSpPr>
        <p:spPr>
          <a:xfrm>
            <a:off x="2189797" y="1383694"/>
            <a:ext cx="8644919" cy="5160881"/>
          </a:xfrm>
        </p:spPr>
        <p:txBody>
          <a:bodyPr anchor="t">
            <a:normAutofit/>
          </a:bodyPr>
          <a:lstStyle/>
          <a:p>
            <a:pPr marL="0" indent="0">
              <a:buNone/>
            </a:pPr>
            <a:endParaRPr lang="en-US" sz="1800">
              <a:solidFill>
                <a:srgbClr val="C5FAEB"/>
              </a:solidFill>
              <a:cs typeface="Arial"/>
            </a:endParaRPr>
          </a:p>
          <a:p>
            <a:pPr marL="344170" indent="-344170"/>
            <a:endParaRPr lang="en-US" sz="1800">
              <a:solidFill>
                <a:srgbClr val="FFFFFF"/>
              </a:solidFill>
              <a:cs typeface="Arial"/>
            </a:endParaRPr>
          </a:p>
        </p:txBody>
      </p:sp>
      <p:pic>
        <p:nvPicPr>
          <p:cNvPr id="4" name="Picture 3" descr="A screenshot of a data&#10;&#10;Description automatically generated">
            <a:extLst>
              <a:ext uri="{FF2B5EF4-FFF2-40B4-BE49-F238E27FC236}">
                <a16:creationId xmlns:a16="http://schemas.microsoft.com/office/drawing/2014/main" id="{CF5F2400-1568-C9DE-DE28-7368B786ED46}"/>
              </a:ext>
            </a:extLst>
          </p:cNvPr>
          <p:cNvPicPr>
            <a:picLocks noChangeAspect="1"/>
          </p:cNvPicPr>
          <p:nvPr/>
        </p:nvPicPr>
        <p:blipFill>
          <a:blip r:embed="rId5"/>
          <a:stretch>
            <a:fillRect/>
          </a:stretch>
        </p:blipFill>
        <p:spPr>
          <a:xfrm>
            <a:off x="2192422" y="2751373"/>
            <a:ext cx="9117262" cy="3935359"/>
          </a:xfrm>
          <a:prstGeom prst="rect">
            <a:avLst/>
          </a:prstGeom>
        </p:spPr>
      </p:pic>
      <p:sp>
        <p:nvSpPr>
          <p:cNvPr id="6" name="Title 1">
            <a:extLst>
              <a:ext uri="{FF2B5EF4-FFF2-40B4-BE49-F238E27FC236}">
                <a16:creationId xmlns:a16="http://schemas.microsoft.com/office/drawing/2014/main" id="{F1ACDC49-DC89-9E99-0928-D9696EF4438E}"/>
              </a:ext>
            </a:extLst>
          </p:cNvPr>
          <p:cNvSpPr txBox="1">
            <a:spLocks/>
          </p:cNvSpPr>
          <p:nvPr/>
        </p:nvSpPr>
        <p:spPr>
          <a:xfrm>
            <a:off x="2194248" y="1267931"/>
            <a:ext cx="8381238" cy="1398070"/>
          </a:xfrm>
          <a:prstGeom prst="rect">
            <a:avLst/>
          </a:prstGeom>
        </p:spPr>
        <p:txBody>
          <a:bodyPr vert="horz" lIns="91440" tIns="45720" rIns="91440" bIns="45720" rtlCol="0" anchor="t">
            <a:normAutofit fontScale="92500" lnSpcReduction="10000"/>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1800">
                <a:cs typeface="Arial"/>
              </a:rPr>
              <a:t>Why we chose</a:t>
            </a:r>
            <a:r>
              <a:rPr lang="en-US" sz="1800">
                <a:solidFill>
                  <a:srgbClr val="FFFFFF"/>
                </a:solidFill>
                <a:latin typeface="+mn-lt"/>
                <a:ea typeface="+mn-ea"/>
                <a:cs typeface="Arial"/>
              </a:rPr>
              <a:t> the </a:t>
            </a:r>
            <a:r>
              <a:rPr lang="en-US" sz="1800">
                <a:solidFill>
                  <a:schemeClr val="tx2"/>
                </a:solidFill>
                <a:latin typeface="+mn-lt"/>
                <a:ea typeface="+mn-ea"/>
                <a:cs typeface="Arial"/>
                <a:hlinkClick r:id="rId6">
                  <a:extLst>
                    <a:ext uri="{A12FA001-AC4F-418D-AE19-62706E023703}">
                      <ahyp:hlinkClr xmlns:ahyp="http://schemas.microsoft.com/office/drawing/2018/hyperlinkcolor" val="tx"/>
                    </a:ext>
                  </a:extLst>
                </a:hlinkClick>
              </a:rPr>
              <a:t>ydata-profiling library</a:t>
            </a:r>
            <a:r>
              <a:rPr lang="en-US" sz="1800">
                <a:solidFill>
                  <a:schemeClr val="tx2"/>
                </a:solidFill>
                <a:latin typeface="+mn-lt"/>
                <a:ea typeface="+mn-ea"/>
                <a:cs typeface="Arial"/>
              </a:rPr>
              <a:t>  GitHub: </a:t>
            </a:r>
            <a:r>
              <a:rPr lang="en-US" sz="1800">
                <a:solidFill>
                  <a:schemeClr val="tx2"/>
                </a:solidFill>
                <a:ea typeface="+mj-lt"/>
                <a:cs typeface="+mj-lt"/>
              </a:rPr>
              <a:t>https://github.com/ydataai/ydata-profiling</a:t>
            </a:r>
            <a:endParaRPr lang="en-US" sz="1800">
              <a:solidFill>
                <a:schemeClr val="tx2"/>
              </a:solidFill>
              <a:latin typeface="+mn-lt"/>
              <a:ea typeface="+mn-ea"/>
              <a:cs typeface="Arial"/>
            </a:endParaRPr>
          </a:p>
          <a:p>
            <a:pPr marL="285750" indent="-285750" algn="l">
              <a:buFont typeface="Arial"/>
              <a:buChar char="•"/>
            </a:pPr>
            <a:r>
              <a:rPr lang="en-US" sz="1800">
                <a:cs typeface="Arial"/>
              </a:rPr>
              <a:t>It provided a quick overview of duplicate rows and null values to aid in cleaning the data.</a:t>
            </a:r>
          </a:p>
          <a:p>
            <a:pPr marL="285750" indent="-285750" algn="l">
              <a:buFont typeface="Arial"/>
              <a:buChar char="•"/>
            </a:pPr>
            <a:r>
              <a:rPr lang="en-US" sz="1800">
                <a:cs typeface="Arial"/>
              </a:rPr>
              <a:t>It presents simple visualizations for the data to aid in creating more in-depth visualizations.</a:t>
            </a:r>
          </a:p>
          <a:p>
            <a:pPr algn="l"/>
            <a:endParaRPr lang="en-US" sz="1400">
              <a:cs typeface="Arial"/>
            </a:endParaRPr>
          </a:p>
        </p:txBody>
      </p:sp>
    </p:spTree>
    <p:extLst>
      <p:ext uri="{BB962C8B-B14F-4D97-AF65-F5344CB8AC3E}">
        <p14:creationId xmlns:p14="http://schemas.microsoft.com/office/powerpoint/2010/main" val="77940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F3CF990-ACB8-443A-BB74-D36EC8A00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601900C-265D-4146-A578-477541E3D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0B98862-BEE1-44FB-A335-A1B9106B4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14" name="Freeform: Shape 13">
            <a:extLst>
              <a:ext uri="{FF2B5EF4-FFF2-40B4-BE49-F238E27FC236}">
                <a16:creationId xmlns:a16="http://schemas.microsoft.com/office/drawing/2014/main" id="{65F94F98-3A57-49AA-838E-91AAF600B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7185CF21-0594-48C0-9F3E-254D6BCE9D9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067" y="0"/>
            <a:ext cx="12189867" cy="6858000"/>
          </a:xfrm>
          <a:prstGeom prst="rect">
            <a:avLst/>
          </a:prstGeom>
        </p:spPr>
      </p:pic>
      <p:sp>
        <p:nvSpPr>
          <p:cNvPr id="18" name="Rectangle 17">
            <a:extLst>
              <a:ext uri="{FF2B5EF4-FFF2-40B4-BE49-F238E27FC236}">
                <a16:creationId xmlns:a16="http://schemas.microsoft.com/office/drawing/2014/main" id="{41F8C064-2DC5-4758-B49C-76BFF64052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lumMod val="1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BD68200-BC03-4015-860B-CD5C30CD7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3542" y="0"/>
            <a:ext cx="7875912"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15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A0B5529D-5CAA-4BF2-B5C9-34705E7661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Oval 23">
            <a:extLst>
              <a:ext uri="{FF2B5EF4-FFF2-40B4-BE49-F238E27FC236}">
                <a16:creationId xmlns:a16="http://schemas.microsoft.com/office/drawing/2014/main" id="{332A6F87-AC28-4AA8-B8A6-AEBC67BD0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5CEE9A0-CC81-4510-0FBA-4172B27958BA}"/>
              </a:ext>
            </a:extLst>
          </p:cNvPr>
          <p:cNvSpPr>
            <a:spLocks noGrp="1"/>
          </p:cNvSpPr>
          <p:nvPr>
            <p:ph idx="1"/>
          </p:nvPr>
        </p:nvSpPr>
        <p:spPr>
          <a:xfrm>
            <a:off x="2189797" y="1383694"/>
            <a:ext cx="8644919" cy="5160881"/>
          </a:xfrm>
        </p:spPr>
        <p:txBody>
          <a:bodyPr anchor="t">
            <a:normAutofit/>
          </a:bodyPr>
          <a:lstStyle/>
          <a:p>
            <a:pPr marL="0" indent="0">
              <a:buNone/>
            </a:pPr>
            <a:endParaRPr lang="en-US" sz="1800">
              <a:solidFill>
                <a:srgbClr val="C5FAEB"/>
              </a:solidFill>
              <a:cs typeface="Arial"/>
            </a:endParaRPr>
          </a:p>
          <a:p>
            <a:pPr marL="344170" indent="-344170"/>
            <a:endParaRPr lang="en-US" sz="1800">
              <a:solidFill>
                <a:srgbClr val="FFFFFF"/>
              </a:solidFill>
              <a:cs typeface="Arial"/>
            </a:endParaRPr>
          </a:p>
        </p:txBody>
      </p:sp>
      <p:sp>
        <p:nvSpPr>
          <p:cNvPr id="7" name="Title 1">
            <a:extLst>
              <a:ext uri="{FF2B5EF4-FFF2-40B4-BE49-F238E27FC236}">
                <a16:creationId xmlns:a16="http://schemas.microsoft.com/office/drawing/2014/main" id="{FF0D9B0A-EB43-19C0-435B-5E4DD39416F5}"/>
              </a:ext>
            </a:extLst>
          </p:cNvPr>
          <p:cNvSpPr txBox="1">
            <a:spLocks/>
          </p:cNvSpPr>
          <p:nvPr/>
        </p:nvSpPr>
        <p:spPr>
          <a:xfrm>
            <a:off x="1227466" y="143718"/>
            <a:ext cx="9461685" cy="582598"/>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a:lstStyle>
          <a:p>
            <a:pPr algn="l"/>
            <a:r>
              <a:rPr lang="en-US" sz="2800">
                <a:cs typeface="Arial"/>
              </a:rPr>
              <a:t>Variables for each DataFrame</a:t>
            </a:r>
          </a:p>
        </p:txBody>
      </p:sp>
      <p:pic>
        <p:nvPicPr>
          <p:cNvPr id="13" name="Picture 12" descr="A screenshot of a computer&#10;&#10;Description automatically generated">
            <a:extLst>
              <a:ext uri="{FF2B5EF4-FFF2-40B4-BE49-F238E27FC236}">
                <a16:creationId xmlns:a16="http://schemas.microsoft.com/office/drawing/2014/main" id="{4ED50EB6-186B-30FE-A041-FCEA9F2C0C3F}"/>
              </a:ext>
            </a:extLst>
          </p:cNvPr>
          <p:cNvPicPr>
            <a:picLocks noChangeAspect="1"/>
          </p:cNvPicPr>
          <p:nvPr/>
        </p:nvPicPr>
        <p:blipFill>
          <a:blip r:embed="rId5"/>
          <a:stretch>
            <a:fillRect/>
          </a:stretch>
        </p:blipFill>
        <p:spPr>
          <a:xfrm>
            <a:off x="1226609" y="724434"/>
            <a:ext cx="6096000" cy="3114217"/>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7433F820-DF73-C65C-5E23-0A07C652570F}"/>
              </a:ext>
            </a:extLst>
          </p:cNvPr>
          <p:cNvPicPr>
            <a:picLocks noChangeAspect="1"/>
          </p:cNvPicPr>
          <p:nvPr/>
        </p:nvPicPr>
        <p:blipFill>
          <a:blip r:embed="rId6"/>
          <a:stretch>
            <a:fillRect/>
          </a:stretch>
        </p:blipFill>
        <p:spPr>
          <a:xfrm>
            <a:off x="5777552" y="1606610"/>
            <a:ext cx="6096000" cy="3053376"/>
          </a:xfrm>
          <a:prstGeom prst="rect">
            <a:avLst/>
          </a:prstGeom>
        </p:spPr>
      </p:pic>
      <p:pic>
        <p:nvPicPr>
          <p:cNvPr id="15" name="Picture 14" descr="A screenshot of a graph&#10;&#10;Description automatically generated">
            <a:extLst>
              <a:ext uri="{FF2B5EF4-FFF2-40B4-BE49-F238E27FC236}">
                <a16:creationId xmlns:a16="http://schemas.microsoft.com/office/drawing/2014/main" id="{701DD7B2-D7FE-5BA4-6400-094BA82F8276}"/>
              </a:ext>
            </a:extLst>
          </p:cNvPr>
          <p:cNvPicPr>
            <a:picLocks noChangeAspect="1"/>
          </p:cNvPicPr>
          <p:nvPr/>
        </p:nvPicPr>
        <p:blipFill>
          <a:blip r:embed="rId7"/>
          <a:stretch>
            <a:fillRect/>
          </a:stretch>
        </p:blipFill>
        <p:spPr>
          <a:xfrm>
            <a:off x="3241958" y="3836025"/>
            <a:ext cx="5055973" cy="2696559"/>
          </a:xfrm>
          <a:prstGeom prst="rect">
            <a:avLst/>
          </a:prstGeom>
        </p:spPr>
      </p:pic>
      <p:sp>
        <p:nvSpPr>
          <p:cNvPr id="9" name="TextBox 8">
            <a:extLst>
              <a:ext uri="{FF2B5EF4-FFF2-40B4-BE49-F238E27FC236}">
                <a16:creationId xmlns:a16="http://schemas.microsoft.com/office/drawing/2014/main" id="{7CB22F69-F3A5-D9AF-F8CD-2723AE6107AD}"/>
              </a:ext>
            </a:extLst>
          </p:cNvPr>
          <p:cNvSpPr txBox="1"/>
          <p:nvPr/>
        </p:nvSpPr>
        <p:spPr>
          <a:xfrm>
            <a:off x="1546745" y="3423313"/>
            <a:ext cx="227690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tx2">
                    <a:lumMod val="90000"/>
                  </a:schemeClr>
                </a:solidFill>
                <a:cs typeface="Arial"/>
              </a:rPr>
              <a:t>CDC 500 Cities</a:t>
            </a:r>
            <a:endParaRPr lang="en-US">
              <a:solidFill>
                <a:schemeClr val="tx2">
                  <a:lumMod val="90000"/>
                </a:schemeClr>
              </a:solidFill>
            </a:endParaRPr>
          </a:p>
        </p:txBody>
      </p:sp>
      <p:sp>
        <p:nvSpPr>
          <p:cNvPr id="11" name="TextBox 10">
            <a:extLst>
              <a:ext uri="{FF2B5EF4-FFF2-40B4-BE49-F238E27FC236}">
                <a16:creationId xmlns:a16="http://schemas.microsoft.com/office/drawing/2014/main" id="{5B40EF73-AFF5-2085-F330-FF70C2E14EC0}"/>
              </a:ext>
            </a:extLst>
          </p:cNvPr>
          <p:cNvSpPr txBox="1"/>
          <p:nvPr/>
        </p:nvSpPr>
        <p:spPr>
          <a:xfrm>
            <a:off x="8962029" y="4117074"/>
            <a:ext cx="1469409"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tx2">
                    <a:lumMod val="90000"/>
                  </a:schemeClr>
                </a:solidFill>
                <a:cs typeface="Arial"/>
              </a:rPr>
              <a:t>Acid Rain</a:t>
            </a:r>
            <a:endParaRPr lang="en-US">
              <a:solidFill>
                <a:schemeClr val="tx2">
                  <a:lumMod val="90000"/>
                </a:schemeClr>
              </a:solidFill>
            </a:endParaRPr>
          </a:p>
        </p:txBody>
      </p:sp>
      <p:sp>
        <p:nvSpPr>
          <p:cNvPr id="19" name="TextBox 18">
            <a:extLst>
              <a:ext uri="{FF2B5EF4-FFF2-40B4-BE49-F238E27FC236}">
                <a16:creationId xmlns:a16="http://schemas.microsoft.com/office/drawing/2014/main" id="{6C7AC8B6-7CC3-86AD-B74A-B5FECA721818}"/>
              </a:ext>
            </a:extLst>
          </p:cNvPr>
          <p:cNvSpPr txBox="1"/>
          <p:nvPr/>
        </p:nvSpPr>
        <p:spPr>
          <a:xfrm>
            <a:off x="5459104" y="6016387"/>
            <a:ext cx="2743200" cy="3657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tx2">
                    <a:lumMod val="90000"/>
                  </a:schemeClr>
                </a:solidFill>
                <a:cs typeface="Arial"/>
              </a:rPr>
              <a:t>OpenWeatherMap API</a:t>
            </a:r>
            <a:endParaRPr lang="en-US">
              <a:solidFill>
                <a:schemeClr val="tx2">
                  <a:lumMod val="90000"/>
                </a:schemeClr>
              </a:solidFill>
            </a:endParaRPr>
          </a:p>
        </p:txBody>
      </p:sp>
    </p:spTree>
    <p:extLst>
      <p:ext uri="{BB962C8B-B14F-4D97-AF65-F5344CB8AC3E}">
        <p14:creationId xmlns:p14="http://schemas.microsoft.com/office/powerpoint/2010/main" val="33012956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F3CF990-ACB8-443A-BB74-D36EC8A00B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601900C-265D-4146-A578-477541E3DF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lumMod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0B98862-BEE1-44FB-A335-A1B9106B445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a:noFill/>
        </p:spPr>
      </p:pic>
      <p:sp>
        <p:nvSpPr>
          <p:cNvPr id="14" name="Freeform: Shape 13">
            <a:extLst>
              <a:ext uri="{FF2B5EF4-FFF2-40B4-BE49-F238E27FC236}">
                <a16:creationId xmlns:a16="http://schemas.microsoft.com/office/drawing/2014/main" id="{65F94F98-3A57-49AA-838E-91AAF600B6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678519" y="-1660968"/>
            <a:ext cx="5838229" cy="11188733"/>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25000">
                <a:schemeClr val="accent1">
                  <a:alpha val="0"/>
                </a:schemeClr>
              </a:gs>
              <a:gs pos="100000">
                <a:schemeClr val="accent1">
                  <a:alpha val="75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6" name="Picture 15">
            <a:extLst>
              <a:ext uri="{FF2B5EF4-FFF2-40B4-BE49-F238E27FC236}">
                <a16:creationId xmlns:a16="http://schemas.microsoft.com/office/drawing/2014/main" id="{7185CF21-0594-48C0-9F3E-254D6BCE9D9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067" y="0"/>
            <a:ext cx="12189867" cy="6858000"/>
          </a:xfrm>
          <a:prstGeom prst="rect">
            <a:avLst/>
          </a:prstGeom>
        </p:spPr>
      </p:pic>
      <p:sp>
        <p:nvSpPr>
          <p:cNvPr id="18" name="Rectangle 17">
            <a:extLst>
              <a:ext uri="{FF2B5EF4-FFF2-40B4-BE49-F238E27FC236}">
                <a16:creationId xmlns:a16="http://schemas.microsoft.com/office/drawing/2014/main" id="{41F8C064-2DC5-4758-B49C-76BFF64052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lumMod val="1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BD68200-BC03-4015-860B-CD5C30CD7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3542" y="0"/>
            <a:ext cx="7875912" cy="6858000"/>
          </a:xfrm>
          <a:custGeom>
            <a:avLst/>
            <a:gdLst>
              <a:gd name="connsiteX0" fmla="*/ 0 w 7821919"/>
              <a:gd name="connsiteY0" fmla="*/ 0 h 6858000"/>
              <a:gd name="connsiteX1" fmla="*/ 6983367 w 7821919"/>
              <a:gd name="connsiteY1" fmla="*/ 0 h 6858000"/>
              <a:gd name="connsiteX2" fmla="*/ 6982269 w 7821919"/>
              <a:gd name="connsiteY2" fmla="*/ 1331 h 6858000"/>
              <a:gd name="connsiteX3" fmla="*/ 6833782 w 7821919"/>
              <a:gd name="connsiteY3" fmla="*/ 487443 h 6858000"/>
              <a:gd name="connsiteX4" fmla="*/ 6851446 w 7821919"/>
              <a:gd name="connsiteY4" fmla="*/ 662666 h 6858000"/>
              <a:gd name="connsiteX5" fmla="*/ 6857532 w 7821919"/>
              <a:gd name="connsiteY5" fmla="*/ 686333 h 6858000"/>
              <a:gd name="connsiteX6" fmla="*/ 6806927 w 7821919"/>
              <a:gd name="connsiteY6" fmla="*/ 699345 h 6858000"/>
              <a:gd name="connsiteX7" fmla="*/ 5555365 w 7821919"/>
              <a:gd name="connsiteY7" fmla="*/ 2400515 h 6858000"/>
              <a:gd name="connsiteX8" fmla="*/ 7336617 w 7821919"/>
              <a:gd name="connsiteY8" fmla="*/ 4181767 h 6858000"/>
              <a:gd name="connsiteX9" fmla="*/ 7452815 w 7821919"/>
              <a:gd name="connsiteY9" fmla="*/ 4175900 h 6858000"/>
              <a:gd name="connsiteX10" fmla="*/ 7437456 w 7821919"/>
              <a:gd name="connsiteY10" fmla="*/ 4225378 h 6858000"/>
              <a:gd name="connsiteX11" fmla="*/ 7428275 w 7821919"/>
              <a:gd name="connsiteY11" fmla="*/ 4316448 h 6858000"/>
              <a:gd name="connsiteX12" fmla="*/ 7789089 w 7821919"/>
              <a:gd name="connsiteY12" fmla="*/ 4759152 h 6858000"/>
              <a:gd name="connsiteX13" fmla="*/ 7821919 w 7821919"/>
              <a:gd name="connsiteY13" fmla="*/ 4762461 h 6858000"/>
              <a:gd name="connsiteX14" fmla="*/ 7809638 w 7821919"/>
              <a:gd name="connsiteY14" fmla="*/ 4785088 h 6858000"/>
              <a:gd name="connsiteX15" fmla="*/ 7794661 w 7821919"/>
              <a:gd name="connsiteY15" fmla="*/ 4833335 h 6858000"/>
              <a:gd name="connsiteX16" fmla="*/ 7524776 w 7821919"/>
              <a:gd name="connsiteY16" fmla="*/ 4917113 h 6858000"/>
              <a:gd name="connsiteX17" fmla="*/ 6642110 w 7821919"/>
              <a:gd name="connsiteY17" fmla="*/ 6248746 h 6858000"/>
              <a:gd name="connsiteX18" fmla="*/ 6755682 w 7821919"/>
              <a:gd name="connsiteY18" fmla="*/ 6811285 h 6858000"/>
              <a:gd name="connsiteX19" fmla="*/ 6778185 w 7821919"/>
              <a:gd name="connsiteY19" fmla="*/ 6858000 h 6858000"/>
              <a:gd name="connsiteX20" fmla="*/ 0 w 7821919"/>
              <a:gd name="connsiteY2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821919" h="6858000">
                <a:moveTo>
                  <a:pt x="0" y="0"/>
                </a:moveTo>
                <a:lnTo>
                  <a:pt x="6983367" y="0"/>
                </a:lnTo>
                <a:lnTo>
                  <a:pt x="6982269" y="1331"/>
                </a:lnTo>
                <a:cubicBezTo>
                  <a:pt x="6888522" y="140095"/>
                  <a:pt x="6833782" y="307376"/>
                  <a:pt x="6833782" y="487443"/>
                </a:cubicBezTo>
                <a:cubicBezTo>
                  <a:pt x="6833782" y="547466"/>
                  <a:pt x="6839864" y="606067"/>
                  <a:pt x="6851446" y="662666"/>
                </a:cubicBezTo>
                <a:lnTo>
                  <a:pt x="6857532" y="686333"/>
                </a:lnTo>
                <a:lnTo>
                  <a:pt x="6806927" y="699345"/>
                </a:lnTo>
                <a:cubicBezTo>
                  <a:pt x="6081835" y="924872"/>
                  <a:pt x="5555365" y="1601212"/>
                  <a:pt x="5555365" y="2400515"/>
                </a:cubicBezTo>
                <a:cubicBezTo>
                  <a:pt x="5555365" y="3384273"/>
                  <a:pt x="6352859" y="4181767"/>
                  <a:pt x="7336617" y="4181767"/>
                </a:cubicBezTo>
                <a:lnTo>
                  <a:pt x="7452815" y="4175900"/>
                </a:lnTo>
                <a:lnTo>
                  <a:pt x="7437456" y="4225378"/>
                </a:lnTo>
                <a:cubicBezTo>
                  <a:pt x="7431436" y="4254794"/>
                  <a:pt x="7428275" y="4285252"/>
                  <a:pt x="7428275" y="4316448"/>
                </a:cubicBezTo>
                <a:cubicBezTo>
                  <a:pt x="7428275" y="4534821"/>
                  <a:pt x="7583172" y="4717015"/>
                  <a:pt x="7789089" y="4759152"/>
                </a:cubicBezTo>
                <a:lnTo>
                  <a:pt x="7821919" y="4762461"/>
                </a:lnTo>
                <a:lnTo>
                  <a:pt x="7809638" y="4785088"/>
                </a:lnTo>
                <a:lnTo>
                  <a:pt x="7794661" y="4833335"/>
                </a:lnTo>
                <a:lnTo>
                  <a:pt x="7524776" y="4917113"/>
                </a:lnTo>
                <a:cubicBezTo>
                  <a:pt x="7006070" y="5136507"/>
                  <a:pt x="6642110" y="5650122"/>
                  <a:pt x="6642110" y="6248746"/>
                </a:cubicBezTo>
                <a:cubicBezTo>
                  <a:pt x="6642110" y="6448287"/>
                  <a:pt x="6682550" y="6638383"/>
                  <a:pt x="6755682" y="6811285"/>
                </a:cubicBezTo>
                <a:lnTo>
                  <a:pt x="6778185" y="6858000"/>
                </a:lnTo>
                <a:lnTo>
                  <a:pt x="0" y="6858000"/>
                </a:lnTo>
                <a:close/>
              </a:path>
            </a:pathLst>
          </a:custGeom>
          <a:gradFill>
            <a:gsLst>
              <a:gs pos="15000">
                <a:schemeClr val="bg2">
                  <a:alpha val="0"/>
                </a:schemeClr>
              </a:gs>
              <a:gs pos="100000">
                <a:schemeClr val="bg2"/>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Rectangle 21">
            <a:extLst>
              <a:ext uri="{FF2B5EF4-FFF2-40B4-BE49-F238E27FC236}">
                <a16:creationId xmlns:a16="http://schemas.microsoft.com/office/drawing/2014/main" id="{A0B5529D-5CAA-4BF2-B5C9-34705E7661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59909" cy="6858000"/>
          </a:xfrm>
          <a:prstGeom prst="rect">
            <a:avLst/>
          </a:prstGeom>
          <a:solidFill>
            <a:schemeClr val="bg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Oval 23">
            <a:extLst>
              <a:ext uri="{FF2B5EF4-FFF2-40B4-BE49-F238E27FC236}">
                <a16:creationId xmlns:a16="http://schemas.microsoft.com/office/drawing/2014/main" id="{332A6F87-AC28-4AA8-B8A6-AEBC67BD0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47567" y="421698"/>
            <a:ext cx="967148" cy="967148"/>
          </a:xfrm>
          <a:prstGeom prst="ellipse">
            <a:avLst/>
          </a:prstGeom>
          <a:gradFill>
            <a:gsLst>
              <a:gs pos="0">
                <a:schemeClr val="bg2">
                  <a:alpha val="0"/>
                </a:schemeClr>
              </a:gs>
              <a:gs pos="100000">
                <a:schemeClr val="accent1">
                  <a:alpha val="21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7DA471-0DE6-1AFF-DBF6-ABCCD4544538}"/>
              </a:ext>
            </a:extLst>
          </p:cNvPr>
          <p:cNvSpPr>
            <a:spLocks noGrp="1"/>
          </p:cNvSpPr>
          <p:nvPr>
            <p:ph type="title"/>
          </p:nvPr>
        </p:nvSpPr>
        <p:spPr>
          <a:xfrm>
            <a:off x="1255162" y="419007"/>
            <a:ext cx="8915775" cy="731655"/>
          </a:xfrm>
        </p:spPr>
        <p:txBody>
          <a:bodyPr>
            <a:normAutofit fontScale="90000"/>
          </a:bodyPr>
          <a:lstStyle/>
          <a:p>
            <a:pPr algn="l"/>
            <a:r>
              <a:rPr lang="en-US" sz="2800">
                <a:cs typeface="Arial"/>
              </a:rPr>
              <a:t>Merging the DataFrames</a:t>
            </a:r>
            <a:br>
              <a:rPr lang="en-US" sz="2800">
                <a:cs typeface="Arial"/>
              </a:rPr>
            </a:br>
            <a:endParaRPr lang="en-US" sz="2800">
              <a:cs typeface="Arial"/>
            </a:endParaRPr>
          </a:p>
        </p:txBody>
      </p:sp>
      <p:sp>
        <p:nvSpPr>
          <p:cNvPr id="3" name="Content Placeholder 2">
            <a:extLst>
              <a:ext uri="{FF2B5EF4-FFF2-40B4-BE49-F238E27FC236}">
                <a16:creationId xmlns:a16="http://schemas.microsoft.com/office/drawing/2014/main" id="{D5CEE9A0-CC81-4510-0FBA-4172B27958BA}"/>
              </a:ext>
            </a:extLst>
          </p:cNvPr>
          <p:cNvSpPr>
            <a:spLocks noGrp="1"/>
          </p:cNvSpPr>
          <p:nvPr>
            <p:ph idx="1"/>
          </p:nvPr>
        </p:nvSpPr>
        <p:spPr>
          <a:xfrm>
            <a:off x="2189797" y="1383694"/>
            <a:ext cx="8644919" cy="5160881"/>
          </a:xfrm>
        </p:spPr>
        <p:txBody>
          <a:bodyPr anchor="t">
            <a:normAutofit/>
          </a:bodyPr>
          <a:lstStyle/>
          <a:p>
            <a:pPr marL="0" indent="0">
              <a:buNone/>
            </a:pPr>
            <a:endParaRPr lang="en-US" sz="1800">
              <a:solidFill>
                <a:srgbClr val="C5FAEB"/>
              </a:solidFill>
              <a:cs typeface="Arial"/>
            </a:endParaRPr>
          </a:p>
          <a:p>
            <a:pPr marL="344170" indent="-344170"/>
            <a:endParaRPr lang="en-US" sz="1800">
              <a:solidFill>
                <a:srgbClr val="FFFFFF"/>
              </a:solidFill>
              <a:cs typeface="Arial"/>
            </a:endParaRPr>
          </a:p>
        </p:txBody>
      </p:sp>
      <p:pic>
        <p:nvPicPr>
          <p:cNvPr id="17" name="Picture 16" descr="A screenshot of a computer&#10;&#10;Description automatically generated">
            <a:extLst>
              <a:ext uri="{FF2B5EF4-FFF2-40B4-BE49-F238E27FC236}">
                <a16:creationId xmlns:a16="http://schemas.microsoft.com/office/drawing/2014/main" id="{A688F285-4458-BE3C-4A02-4EA1DC6A693D}"/>
              </a:ext>
            </a:extLst>
          </p:cNvPr>
          <p:cNvPicPr>
            <a:picLocks noChangeAspect="1"/>
          </p:cNvPicPr>
          <p:nvPr/>
        </p:nvPicPr>
        <p:blipFill>
          <a:blip r:embed="rId5"/>
          <a:stretch>
            <a:fillRect/>
          </a:stretch>
        </p:blipFill>
        <p:spPr>
          <a:xfrm>
            <a:off x="1259191" y="1388631"/>
            <a:ext cx="8635589" cy="3449989"/>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5D10C527-7D73-E484-D04E-82AF10A71DC8}"/>
              </a:ext>
            </a:extLst>
          </p:cNvPr>
          <p:cNvPicPr>
            <a:picLocks noChangeAspect="1"/>
          </p:cNvPicPr>
          <p:nvPr/>
        </p:nvPicPr>
        <p:blipFill>
          <a:blip r:embed="rId6"/>
          <a:stretch>
            <a:fillRect/>
          </a:stretch>
        </p:blipFill>
        <p:spPr>
          <a:xfrm>
            <a:off x="4048837" y="3204268"/>
            <a:ext cx="8029432" cy="3508838"/>
          </a:xfrm>
          <a:prstGeom prst="rect">
            <a:avLst/>
          </a:prstGeom>
        </p:spPr>
      </p:pic>
      <p:sp>
        <p:nvSpPr>
          <p:cNvPr id="6" name="TextBox 5">
            <a:extLst>
              <a:ext uri="{FF2B5EF4-FFF2-40B4-BE49-F238E27FC236}">
                <a16:creationId xmlns:a16="http://schemas.microsoft.com/office/drawing/2014/main" id="{A6A31EEF-303C-9B60-D069-245810050F49}"/>
              </a:ext>
            </a:extLst>
          </p:cNvPr>
          <p:cNvSpPr txBox="1"/>
          <p:nvPr/>
        </p:nvSpPr>
        <p:spPr>
          <a:xfrm>
            <a:off x="1944806" y="2240508"/>
            <a:ext cx="29479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tx2">
                    <a:lumMod val="90000"/>
                  </a:schemeClr>
                </a:solidFill>
                <a:cs typeface="Arial"/>
              </a:rPr>
              <a:t>CDC 500 Cities + API Data</a:t>
            </a:r>
            <a:endParaRPr lang="en-US">
              <a:solidFill>
                <a:schemeClr val="tx2">
                  <a:lumMod val="90000"/>
                </a:schemeClr>
              </a:solidFill>
            </a:endParaRPr>
          </a:p>
        </p:txBody>
      </p:sp>
      <p:sp>
        <p:nvSpPr>
          <p:cNvPr id="9" name="TextBox 8">
            <a:extLst>
              <a:ext uri="{FF2B5EF4-FFF2-40B4-BE49-F238E27FC236}">
                <a16:creationId xmlns:a16="http://schemas.microsoft.com/office/drawing/2014/main" id="{A675CC34-D26A-2316-5A89-ABBEB941B914}"/>
              </a:ext>
            </a:extLst>
          </p:cNvPr>
          <p:cNvSpPr txBox="1"/>
          <p:nvPr/>
        </p:nvSpPr>
        <p:spPr>
          <a:xfrm>
            <a:off x="7995313" y="6175611"/>
            <a:ext cx="24247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tx2">
                    <a:lumMod val="90000"/>
                  </a:schemeClr>
                </a:solidFill>
                <a:cs typeface="Arial"/>
              </a:rPr>
              <a:t>Acid Rain + API Data</a:t>
            </a:r>
          </a:p>
        </p:txBody>
      </p:sp>
    </p:spTree>
    <p:extLst>
      <p:ext uri="{BB962C8B-B14F-4D97-AF65-F5344CB8AC3E}">
        <p14:creationId xmlns:p14="http://schemas.microsoft.com/office/powerpoint/2010/main" val="2493689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5A3D-A97F-66E6-008C-C3EE13D6B4D8}"/>
              </a:ext>
            </a:extLst>
          </p:cNvPr>
          <p:cNvSpPr>
            <a:spLocks noGrp="1"/>
          </p:cNvSpPr>
          <p:nvPr>
            <p:ph type="title"/>
          </p:nvPr>
        </p:nvSpPr>
        <p:spPr/>
        <p:txBody>
          <a:bodyPr>
            <a:normAutofit fontScale="90000"/>
          </a:bodyPr>
          <a:lstStyle/>
          <a:p>
            <a:pPr algn="l"/>
            <a:r>
              <a:rPr lang="en-US" sz="4000">
                <a:cs typeface="Arial"/>
              </a:rPr>
              <a:t>Research Question 1:</a:t>
            </a:r>
            <a:br>
              <a:rPr lang="en-US" sz="4000">
                <a:cs typeface="Arial"/>
              </a:rPr>
            </a:br>
            <a:br>
              <a:rPr lang="en-US" sz="4000">
                <a:cs typeface="Arial"/>
              </a:rPr>
            </a:br>
            <a:r>
              <a:rPr lang="en-US" sz="4000">
                <a:cs typeface="Arial"/>
              </a:rPr>
              <a:t>What are the primary sources of air pollution in urban, industrial, and rural areas, and how do they vary spatially and temporally?</a:t>
            </a:r>
          </a:p>
          <a:p>
            <a:pPr algn="l"/>
            <a:endParaRPr lang="en-US" sz="4900">
              <a:cs typeface="Arial"/>
            </a:endParaRPr>
          </a:p>
          <a:p>
            <a:endParaRPr lang="en-US">
              <a:cs typeface="Arial"/>
            </a:endParaRPr>
          </a:p>
        </p:txBody>
      </p:sp>
    </p:spTree>
    <p:extLst>
      <p:ext uri="{BB962C8B-B14F-4D97-AF65-F5344CB8AC3E}">
        <p14:creationId xmlns:p14="http://schemas.microsoft.com/office/powerpoint/2010/main" val="1525199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D3682-5BC8-2C86-060E-67149E2A08F9}"/>
              </a:ext>
            </a:extLst>
          </p:cNvPr>
          <p:cNvSpPr>
            <a:spLocks noGrp="1"/>
          </p:cNvSpPr>
          <p:nvPr>
            <p:ph type="title"/>
          </p:nvPr>
        </p:nvSpPr>
        <p:spPr/>
        <p:txBody>
          <a:bodyPr/>
          <a:lstStyle/>
          <a:p>
            <a:r>
              <a:rPr lang="en-US">
                <a:cs typeface="Arial"/>
              </a:rPr>
              <a:t>Ranges for Pollutants (</a:t>
            </a:r>
            <a:r>
              <a:rPr lang="en-US" b="1" err="1">
                <a:ea typeface="+mj-lt"/>
                <a:cs typeface="+mj-lt"/>
              </a:rPr>
              <a:t>μg</a:t>
            </a:r>
            <a:r>
              <a:rPr lang="en-US" b="1">
                <a:ea typeface="+mj-lt"/>
                <a:cs typeface="+mj-lt"/>
              </a:rPr>
              <a:t>/m</a:t>
            </a:r>
            <a:r>
              <a:rPr lang="en-US" b="1" baseline="30000">
                <a:ea typeface="+mj-lt"/>
                <a:cs typeface="+mj-lt"/>
              </a:rPr>
              <a:t>3</a:t>
            </a:r>
            <a:r>
              <a:rPr lang="en-US" b="1">
                <a:ea typeface="+mj-lt"/>
                <a:cs typeface="+mj-lt"/>
              </a:rPr>
              <a:t>)</a:t>
            </a:r>
            <a:br>
              <a:rPr lang="en-US" b="1" baseline="30000">
                <a:ea typeface="+mj-lt"/>
                <a:cs typeface="+mj-lt"/>
              </a:rPr>
            </a:br>
            <a:endParaRPr lang="en-US">
              <a:ea typeface="+mj-lt"/>
              <a:cs typeface="+mj-lt"/>
            </a:endParaRPr>
          </a:p>
        </p:txBody>
      </p:sp>
      <p:graphicFrame>
        <p:nvGraphicFramePr>
          <p:cNvPr id="8" name="Content Placeholder 7">
            <a:extLst>
              <a:ext uri="{FF2B5EF4-FFF2-40B4-BE49-F238E27FC236}">
                <a16:creationId xmlns:a16="http://schemas.microsoft.com/office/drawing/2014/main" id="{2B5994D7-C5BD-C0DC-9495-2DF1AAE76394}"/>
              </a:ext>
            </a:extLst>
          </p:cNvPr>
          <p:cNvGraphicFramePr>
            <a:graphicFrameLocks noGrp="1"/>
          </p:cNvGraphicFramePr>
          <p:nvPr>
            <p:ph idx="1"/>
            <p:extLst>
              <p:ext uri="{D42A27DB-BD31-4B8C-83A1-F6EECF244321}">
                <p14:modId xmlns:p14="http://schemas.microsoft.com/office/powerpoint/2010/main" val="820924736"/>
              </p:ext>
            </p:extLst>
          </p:nvPr>
        </p:nvGraphicFramePr>
        <p:xfrm>
          <a:off x="1472338" y="1885626"/>
          <a:ext cx="9255638" cy="3825044"/>
        </p:xfrm>
        <a:graphic>
          <a:graphicData uri="http://schemas.openxmlformats.org/drawingml/2006/table">
            <a:tbl>
              <a:tblPr firstRow="1" bandRow="1">
                <a:tableStyleId>{5C22544A-7EE6-4342-B048-85BDC9FD1C3A}</a:tableStyleId>
              </a:tblPr>
              <a:tblGrid>
                <a:gridCol w="1322234">
                  <a:extLst>
                    <a:ext uri="{9D8B030D-6E8A-4147-A177-3AD203B41FA5}">
                      <a16:colId xmlns:a16="http://schemas.microsoft.com/office/drawing/2014/main" val="3565541571"/>
                    </a:ext>
                  </a:extLst>
                </a:gridCol>
                <a:gridCol w="1322234">
                  <a:extLst>
                    <a:ext uri="{9D8B030D-6E8A-4147-A177-3AD203B41FA5}">
                      <a16:colId xmlns:a16="http://schemas.microsoft.com/office/drawing/2014/main" val="4284767486"/>
                    </a:ext>
                  </a:extLst>
                </a:gridCol>
                <a:gridCol w="1322234">
                  <a:extLst>
                    <a:ext uri="{9D8B030D-6E8A-4147-A177-3AD203B41FA5}">
                      <a16:colId xmlns:a16="http://schemas.microsoft.com/office/drawing/2014/main" val="3830892653"/>
                    </a:ext>
                  </a:extLst>
                </a:gridCol>
                <a:gridCol w="1322234">
                  <a:extLst>
                    <a:ext uri="{9D8B030D-6E8A-4147-A177-3AD203B41FA5}">
                      <a16:colId xmlns:a16="http://schemas.microsoft.com/office/drawing/2014/main" val="1764825283"/>
                    </a:ext>
                  </a:extLst>
                </a:gridCol>
                <a:gridCol w="1322234">
                  <a:extLst>
                    <a:ext uri="{9D8B030D-6E8A-4147-A177-3AD203B41FA5}">
                      <a16:colId xmlns:a16="http://schemas.microsoft.com/office/drawing/2014/main" val="3364960474"/>
                    </a:ext>
                  </a:extLst>
                </a:gridCol>
                <a:gridCol w="1322234">
                  <a:extLst>
                    <a:ext uri="{9D8B030D-6E8A-4147-A177-3AD203B41FA5}">
                      <a16:colId xmlns:a16="http://schemas.microsoft.com/office/drawing/2014/main" val="1005348001"/>
                    </a:ext>
                  </a:extLst>
                </a:gridCol>
                <a:gridCol w="1322234">
                  <a:extLst>
                    <a:ext uri="{9D8B030D-6E8A-4147-A177-3AD203B41FA5}">
                      <a16:colId xmlns:a16="http://schemas.microsoft.com/office/drawing/2014/main" val="349270352"/>
                    </a:ext>
                  </a:extLst>
                </a:gridCol>
              </a:tblGrid>
              <a:tr h="624644">
                <a:tc>
                  <a:txBody>
                    <a:bodyPr/>
                    <a:lstStyle/>
                    <a:p>
                      <a:pPr lvl="0">
                        <a:buNone/>
                      </a:pPr>
                      <a:r>
                        <a:rPr lang="en-US" b="1">
                          <a:solidFill>
                            <a:schemeClr val="tx1"/>
                          </a:solidFill>
                        </a:rPr>
                        <a:t>Scale</a:t>
                      </a:r>
                    </a:p>
                  </a:txBody>
                  <a:tcPr/>
                </a:tc>
                <a:tc>
                  <a:txBody>
                    <a:bodyPr/>
                    <a:lstStyle/>
                    <a:p>
                      <a:pPr lvl="0">
                        <a:buNone/>
                      </a:pPr>
                      <a:r>
                        <a:rPr lang="en-US" sz="1800" b="1" i="0" u="none" strike="noStrike" baseline="0" noProof="0">
                          <a:solidFill>
                            <a:schemeClr val="tx1"/>
                          </a:solidFill>
                        </a:rPr>
                        <a:t>SO</a:t>
                      </a:r>
                      <a:r>
                        <a:rPr lang="en-US" sz="1800" b="1" i="0" u="none" strike="noStrike" baseline="-25000" noProof="0">
                          <a:solidFill>
                            <a:schemeClr val="tx1"/>
                          </a:solidFill>
                        </a:rPr>
                        <a:t>2</a:t>
                      </a:r>
                    </a:p>
                  </a:txBody>
                  <a:tcPr/>
                </a:tc>
                <a:tc>
                  <a:txBody>
                    <a:bodyPr/>
                    <a:lstStyle/>
                    <a:p>
                      <a:pPr lvl="0">
                        <a:buNone/>
                      </a:pPr>
                      <a:r>
                        <a:rPr lang="en-US" sz="1800" b="1" i="0" u="none" strike="noStrike" noProof="0">
                          <a:solidFill>
                            <a:schemeClr val="tx1"/>
                          </a:solidFill>
                          <a:latin typeface="Arial"/>
                        </a:rPr>
                        <a:t>NO</a:t>
                      </a:r>
                      <a:r>
                        <a:rPr lang="en-US" sz="1800" b="1" i="0" u="none" strike="noStrike" baseline="-25000" noProof="0">
                          <a:solidFill>
                            <a:schemeClr val="tx1"/>
                          </a:solidFill>
                          <a:latin typeface="Arial"/>
                        </a:rPr>
                        <a:t>2</a:t>
                      </a:r>
                    </a:p>
                  </a:txBody>
                  <a:tcPr/>
                </a:tc>
                <a:tc>
                  <a:txBody>
                    <a:bodyPr/>
                    <a:lstStyle/>
                    <a:p>
                      <a:pPr lvl="0">
                        <a:buNone/>
                      </a:pPr>
                      <a:r>
                        <a:rPr lang="en-US" sz="1800" b="1" i="0" u="none" strike="noStrike" noProof="0">
                          <a:solidFill>
                            <a:schemeClr val="tx1"/>
                          </a:solidFill>
                          <a:latin typeface="Arial"/>
                        </a:rPr>
                        <a:t>PM</a:t>
                      </a:r>
                      <a:r>
                        <a:rPr lang="en-US" sz="1800" b="1" i="0" u="none" strike="noStrike" baseline="-25000" noProof="0">
                          <a:solidFill>
                            <a:schemeClr val="tx1"/>
                          </a:solidFill>
                          <a:latin typeface="Arial"/>
                        </a:rPr>
                        <a:t>10</a:t>
                      </a:r>
                      <a:endParaRPr lang="en-US" b="1">
                        <a:solidFill>
                          <a:schemeClr val="tx1"/>
                        </a:solidFill>
                      </a:endParaRPr>
                    </a:p>
                  </a:txBody>
                  <a:tcPr/>
                </a:tc>
                <a:tc>
                  <a:txBody>
                    <a:bodyPr/>
                    <a:lstStyle/>
                    <a:p>
                      <a:pPr lvl="0" algn="l">
                        <a:lnSpc>
                          <a:spcPct val="100000"/>
                        </a:lnSpc>
                        <a:spcBef>
                          <a:spcPts val="0"/>
                        </a:spcBef>
                        <a:spcAft>
                          <a:spcPts val="0"/>
                        </a:spcAft>
                        <a:buNone/>
                      </a:pPr>
                      <a:r>
                        <a:rPr lang="en-US" sz="1800" b="1" i="0" u="none" strike="noStrike" noProof="0">
                          <a:solidFill>
                            <a:schemeClr val="tx1"/>
                          </a:solidFill>
                          <a:latin typeface="Arial"/>
                        </a:rPr>
                        <a:t>PM</a:t>
                      </a:r>
                      <a:r>
                        <a:rPr lang="en-US" sz="1800" b="1" i="0" u="none" strike="noStrike" baseline="-25000" noProof="0">
                          <a:solidFill>
                            <a:schemeClr val="tx1"/>
                          </a:solidFill>
                          <a:latin typeface="Arial"/>
                        </a:rPr>
                        <a:t>2.5</a:t>
                      </a:r>
                      <a:endParaRPr lang="en-US" sz="1800" b="1" i="0" u="none" strike="noStrike" noProof="0">
                        <a:solidFill>
                          <a:schemeClr val="tx1"/>
                        </a:solidFill>
                        <a:latin typeface="Arial"/>
                      </a:endParaRPr>
                    </a:p>
                    <a:p>
                      <a:pPr lvl="0">
                        <a:buNone/>
                      </a:pPr>
                      <a:endParaRPr lang="en-US" b="1">
                        <a:solidFill>
                          <a:schemeClr val="tx1"/>
                        </a:solidFill>
                      </a:endParaRPr>
                    </a:p>
                  </a:txBody>
                  <a:tcPr/>
                </a:tc>
                <a:tc>
                  <a:txBody>
                    <a:bodyPr/>
                    <a:lstStyle/>
                    <a:p>
                      <a:pPr lvl="0">
                        <a:buNone/>
                      </a:pPr>
                      <a:r>
                        <a:rPr lang="en-US" sz="1800" b="1" i="0" u="none" strike="noStrike" noProof="0">
                          <a:solidFill>
                            <a:schemeClr val="tx1"/>
                          </a:solidFill>
                          <a:latin typeface="Arial"/>
                        </a:rPr>
                        <a:t>O</a:t>
                      </a:r>
                      <a:r>
                        <a:rPr lang="en-US" sz="1800" b="1" i="0" u="none" strike="noStrike" baseline="-25000" noProof="0">
                          <a:solidFill>
                            <a:schemeClr val="tx1"/>
                          </a:solidFill>
                          <a:latin typeface="Arial"/>
                        </a:rPr>
                        <a:t>3</a:t>
                      </a:r>
                      <a:endParaRPr lang="en-US" b="1">
                        <a:solidFill>
                          <a:schemeClr val="tx1"/>
                        </a:solidFill>
                      </a:endParaRPr>
                    </a:p>
                  </a:txBody>
                  <a:tcPr/>
                </a:tc>
                <a:tc>
                  <a:txBody>
                    <a:bodyPr/>
                    <a:lstStyle/>
                    <a:p>
                      <a:pPr lvl="0">
                        <a:buNone/>
                      </a:pPr>
                      <a:r>
                        <a:rPr lang="en-US" sz="1800" b="1" i="0" u="none" strike="noStrike" noProof="0">
                          <a:solidFill>
                            <a:schemeClr val="tx1"/>
                          </a:solidFill>
                          <a:latin typeface="Arial"/>
                        </a:rPr>
                        <a:t>CO</a:t>
                      </a:r>
                      <a:endParaRPr lang="en-US" b="1">
                        <a:solidFill>
                          <a:schemeClr val="tx1"/>
                        </a:solidFill>
                      </a:endParaRPr>
                    </a:p>
                  </a:txBody>
                  <a:tcPr/>
                </a:tc>
                <a:extLst>
                  <a:ext uri="{0D108BD9-81ED-4DB2-BD59-A6C34878D82A}">
                    <a16:rowId xmlns:a16="http://schemas.microsoft.com/office/drawing/2014/main" val="375542235"/>
                  </a:ext>
                </a:extLst>
              </a:tr>
              <a:tr h="624644">
                <a:tc>
                  <a:txBody>
                    <a:bodyPr/>
                    <a:lstStyle/>
                    <a:p>
                      <a:pPr lvl="0">
                        <a:buNone/>
                      </a:pPr>
                      <a:r>
                        <a:rPr lang="en-US">
                          <a:solidFill>
                            <a:schemeClr val="bg1"/>
                          </a:solidFill>
                        </a:rPr>
                        <a:t>Good</a:t>
                      </a:r>
                    </a:p>
                  </a:txBody>
                  <a:tcPr/>
                </a:tc>
                <a:tc>
                  <a:txBody>
                    <a:bodyPr/>
                    <a:lstStyle/>
                    <a:p>
                      <a:pPr lvl="0">
                        <a:buNone/>
                      </a:pPr>
                      <a:r>
                        <a:rPr lang="en-US"/>
                        <a:t>0-20</a:t>
                      </a:r>
                    </a:p>
                  </a:txBody>
                  <a:tcPr/>
                </a:tc>
                <a:tc>
                  <a:txBody>
                    <a:bodyPr/>
                    <a:lstStyle/>
                    <a:p>
                      <a:pPr lvl="0">
                        <a:buNone/>
                      </a:pPr>
                      <a:r>
                        <a:rPr lang="en-US"/>
                        <a:t>0-40</a:t>
                      </a:r>
                    </a:p>
                  </a:txBody>
                  <a:tcPr/>
                </a:tc>
                <a:tc>
                  <a:txBody>
                    <a:bodyPr/>
                    <a:lstStyle/>
                    <a:p>
                      <a:pPr lvl="0">
                        <a:buNone/>
                      </a:pPr>
                      <a:r>
                        <a:rPr lang="en-US"/>
                        <a:t>0-20</a:t>
                      </a:r>
                    </a:p>
                  </a:txBody>
                  <a:tcPr/>
                </a:tc>
                <a:tc>
                  <a:txBody>
                    <a:bodyPr/>
                    <a:lstStyle/>
                    <a:p>
                      <a:pPr lvl="0">
                        <a:buNone/>
                      </a:pPr>
                      <a:r>
                        <a:rPr lang="en-US"/>
                        <a:t>0-10</a:t>
                      </a:r>
                    </a:p>
                  </a:txBody>
                  <a:tcPr/>
                </a:tc>
                <a:tc>
                  <a:txBody>
                    <a:bodyPr/>
                    <a:lstStyle/>
                    <a:p>
                      <a:pPr lvl="0">
                        <a:buNone/>
                      </a:pPr>
                      <a:r>
                        <a:rPr lang="en-US"/>
                        <a:t>0-60</a:t>
                      </a:r>
                    </a:p>
                  </a:txBody>
                  <a:tcPr/>
                </a:tc>
                <a:tc>
                  <a:txBody>
                    <a:bodyPr/>
                    <a:lstStyle/>
                    <a:p>
                      <a:pPr lvl="0">
                        <a:buNone/>
                      </a:pPr>
                      <a:r>
                        <a:rPr lang="en-US"/>
                        <a:t>0-4400</a:t>
                      </a:r>
                    </a:p>
                  </a:txBody>
                  <a:tcPr/>
                </a:tc>
                <a:extLst>
                  <a:ext uri="{0D108BD9-81ED-4DB2-BD59-A6C34878D82A}">
                    <a16:rowId xmlns:a16="http://schemas.microsoft.com/office/drawing/2014/main" val="2516061821"/>
                  </a:ext>
                </a:extLst>
              </a:tr>
              <a:tr h="624644">
                <a:tc>
                  <a:txBody>
                    <a:bodyPr/>
                    <a:lstStyle/>
                    <a:p>
                      <a:pPr lvl="0">
                        <a:buNone/>
                      </a:pPr>
                      <a:r>
                        <a:rPr lang="en-US"/>
                        <a:t>Fair</a:t>
                      </a:r>
                    </a:p>
                  </a:txBody>
                  <a:tcPr/>
                </a:tc>
                <a:tc>
                  <a:txBody>
                    <a:bodyPr/>
                    <a:lstStyle/>
                    <a:p>
                      <a:pPr lvl="0">
                        <a:buNone/>
                      </a:pPr>
                      <a:r>
                        <a:rPr lang="en-US"/>
                        <a:t>21-80</a:t>
                      </a:r>
                    </a:p>
                  </a:txBody>
                  <a:tcPr/>
                </a:tc>
                <a:tc>
                  <a:txBody>
                    <a:bodyPr/>
                    <a:lstStyle/>
                    <a:p>
                      <a:pPr lvl="0">
                        <a:buNone/>
                      </a:pPr>
                      <a:r>
                        <a:rPr lang="en-US"/>
                        <a:t>41-70</a:t>
                      </a:r>
                    </a:p>
                  </a:txBody>
                  <a:tcPr/>
                </a:tc>
                <a:tc>
                  <a:txBody>
                    <a:bodyPr/>
                    <a:lstStyle/>
                    <a:p>
                      <a:pPr lvl="0">
                        <a:buNone/>
                      </a:pPr>
                      <a:r>
                        <a:rPr lang="en-US"/>
                        <a:t>21-50</a:t>
                      </a:r>
                    </a:p>
                  </a:txBody>
                  <a:tcPr/>
                </a:tc>
                <a:tc>
                  <a:txBody>
                    <a:bodyPr/>
                    <a:lstStyle/>
                    <a:p>
                      <a:pPr lvl="0">
                        <a:buNone/>
                      </a:pPr>
                      <a:r>
                        <a:rPr lang="en-US"/>
                        <a:t>11-25</a:t>
                      </a:r>
                    </a:p>
                  </a:txBody>
                  <a:tcPr/>
                </a:tc>
                <a:tc>
                  <a:txBody>
                    <a:bodyPr/>
                    <a:lstStyle/>
                    <a:p>
                      <a:pPr lvl="0">
                        <a:buNone/>
                      </a:pPr>
                      <a:r>
                        <a:rPr lang="en-US"/>
                        <a:t>61-100</a:t>
                      </a:r>
                    </a:p>
                  </a:txBody>
                  <a:tcPr/>
                </a:tc>
                <a:tc>
                  <a:txBody>
                    <a:bodyPr/>
                    <a:lstStyle/>
                    <a:p>
                      <a:pPr lvl="0" algn="l">
                        <a:lnSpc>
                          <a:spcPct val="100000"/>
                        </a:lnSpc>
                        <a:spcBef>
                          <a:spcPts val="0"/>
                        </a:spcBef>
                        <a:spcAft>
                          <a:spcPts val="0"/>
                        </a:spcAft>
                        <a:buNone/>
                      </a:pPr>
                      <a:r>
                        <a:rPr lang="en-US" sz="1800" b="0" i="0" u="none" strike="noStrike" noProof="0">
                          <a:solidFill>
                            <a:srgbClr val="000000"/>
                          </a:solidFill>
                          <a:latin typeface="Arial"/>
                        </a:rPr>
                        <a:t>4401-9400</a:t>
                      </a:r>
                    </a:p>
                    <a:p>
                      <a:pPr lvl="0">
                        <a:buNone/>
                      </a:pPr>
                      <a:endParaRPr lang="en-US"/>
                    </a:p>
                  </a:txBody>
                  <a:tcPr/>
                </a:tc>
                <a:extLst>
                  <a:ext uri="{0D108BD9-81ED-4DB2-BD59-A6C34878D82A}">
                    <a16:rowId xmlns:a16="http://schemas.microsoft.com/office/drawing/2014/main" val="211489237"/>
                  </a:ext>
                </a:extLst>
              </a:tr>
              <a:tr h="624644">
                <a:tc>
                  <a:txBody>
                    <a:bodyPr/>
                    <a:lstStyle/>
                    <a:p>
                      <a:pPr lvl="0">
                        <a:buNone/>
                      </a:pPr>
                      <a:r>
                        <a:rPr lang="en-US"/>
                        <a:t>Moderate</a:t>
                      </a:r>
                    </a:p>
                  </a:txBody>
                  <a:tcPr/>
                </a:tc>
                <a:tc>
                  <a:txBody>
                    <a:bodyPr/>
                    <a:lstStyle/>
                    <a:p>
                      <a:pPr lvl="0">
                        <a:buNone/>
                      </a:pPr>
                      <a:r>
                        <a:rPr lang="en-US"/>
                        <a:t>81-250</a:t>
                      </a:r>
                    </a:p>
                  </a:txBody>
                  <a:tcPr/>
                </a:tc>
                <a:tc>
                  <a:txBody>
                    <a:bodyPr/>
                    <a:lstStyle/>
                    <a:p>
                      <a:pPr lvl="0">
                        <a:buNone/>
                      </a:pPr>
                      <a:r>
                        <a:rPr lang="en-US"/>
                        <a:t>71-150</a:t>
                      </a:r>
                    </a:p>
                  </a:txBody>
                  <a:tcPr/>
                </a:tc>
                <a:tc>
                  <a:txBody>
                    <a:bodyPr/>
                    <a:lstStyle/>
                    <a:p>
                      <a:pPr lvl="0">
                        <a:buNone/>
                      </a:pPr>
                      <a:r>
                        <a:rPr lang="en-US"/>
                        <a:t>51-100</a:t>
                      </a:r>
                    </a:p>
                  </a:txBody>
                  <a:tcPr/>
                </a:tc>
                <a:tc>
                  <a:txBody>
                    <a:bodyPr/>
                    <a:lstStyle/>
                    <a:p>
                      <a:pPr lvl="0">
                        <a:buNone/>
                      </a:pPr>
                      <a:r>
                        <a:rPr lang="en-US"/>
                        <a:t>26-50</a:t>
                      </a:r>
                    </a:p>
                  </a:txBody>
                  <a:tcPr/>
                </a:tc>
                <a:tc>
                  <a:txBody>
                    <a:bodyPr/>
                    <a:lstStyle/>
                    <a:p>
                      <a:pPr lvl="0">
                        <a:buNone/>
                      </a:pPr>
                      <a:r>
                        <a:rPr lang="en-US"/>
                        <a:t>101-140</a:t>
                      </a:r>
                    </a:p>
                  </a:txBody>
                  <a:tcPr/>
                </a:tc>
                <a:tc>
                  <a:txBody>
                    <a:bodyPr/>
                    <a:lstStyle/>
                    <a:p>
                      <a:pPr lvl="0">
                        <a:buNone/>
                      </a:pPr>
                      <a:r>
                        <a:rPr lang="en-US"/>
                        <a:t>9401-12400</a:t>
                      </a:r>
                    </a:p>
                  </a:txBody>
                  <a:tcPr/>
                </a:tc>
                <a:extLst>
                  <a:ext uri="{0D108BD9-81ED-4DB2-BD59-A6C34878D82A}">
                    <a16:rowId xmlns:a16="http://schemas.microsoft.com/office/drawing/2014/main" val="2543928975"/>
                  </a:ext>
                </a:extLst>
              </a:tr>
              <a:tr h="624644">
                <a:tc>
                  <a:txBody>
                    <a:bodyPr/>
                    <a:lstStyle/>
                    <a:p>
                      <a:pPr lvl="0">
                        <a:buNone/>
                      </a:pPr>
                      <a:r>
                        <a:rPr lang="en-US"/>
                        <a:t>Poor</a:t>
                      </a:r>
                    </a:p>
                  </a:txBody>
                  <a:tcPr/>
                </a:tc>
                <a:tc>
                  <a:txBody>
                    <a:bodyPr/>
                    <a:lstStyle/>
                    <a:p>
                      <a:pPr lvl="0">
                        <a:buNone/>
                      </a:pPr>
                      <a:r>
                        <a:rPr lang="en-US"/>
                        <a:t>251-350</a:t>
                      </a:r>
                    </a:p>
                  </a:txBody>
                  <a:tcPr/>
                </a:tc>
                <a:tc>
                  <a:txBody>
                    <a:bodyPr/>
                    <a:lstStyle/>
                    <a:p>
                      <a:pPr lvl="0">
                        <a:buNone/>
                      </a:pPr>
                      <a:r>
                        <a:rPr lang="en-US"/>
                        <a:t>151-200</a:t>
                      </a:r>
                    </a:p>
                  </a:txBody>
                  <a:tcPr/>
                </a:tc>
                <a:tc>
                  <a:txBody>
                    <a:bodyPr/>
                    <a:lstStyle/>
                    <a:p>
                      <a:pPr lvl="0">
                        <a:buNone/>
                      </a:pPr>
                      <a:r>
                        <a:rPr lang="en-US"/>
                        <a:t>101-200</a:t>
                      </a:r>
                    </a:p>
                  </a:txBody>
                  <a:tcPr/>
                </a:tc>
                <a:tc>
                  <a:txBody>
                    <a:bodyPr/>
                    <a:lstStyle/>
                    <a:p>
                      <a:pPr lvl="0">
                        <a:buNone/>
                      </a:pPr>
                      <a:r>
                        <a:rPr lang="en-US"/>
                        <a:t>51-75</a:t>
                      </a:r>
                    </a:p>
                  </a:txBody>
                  <a:tcPr/>
                </a:tc>
                <a:tc>
                  <a:txBody>
                    <a:bodyPr/>
                    <a:lstStyle/>
                    <a:p>
                      <a:pPr lvl="0">
                        <a:buNone/>
                      </a:pPr>
                      <a:r>
                        <a:rPr lang="en-US"/>
                        <a:t>141-180</a:t>
                      </a:r>
                    </a:p>
                  </a:txBody>
                  <a:tcPr/>
                </a:tc>
                <a:tc>
                  <a:txBody>
                    <a:bodyPr/>
                    <a:lstStyle/>
                    <a:p>
                      <a:pPr lvl="0">
                        <a:buNone/>
                      </a:pPr>
                      <a:r>
                        <a:rPr lang="en-US"/>
                        <a:t>12401-15400</a:t>
                      </a:r>
                    </a:p>
                  </a:txBody>
                  <a:tcPr/>
                </a:tc>
                <a:extLst>
                  <a:ext uri="{0D108BD9-81ED-4DB2-BD59-A6C34878D82A}">
                    <a16:rowId xmlns:a16="http://schemas.microsoft.com/office/drawing/2014/main" val="3803675130"/>
                  </a:ext>
                </a:extLst>
              </a:tr>
              <a:tr h="624644">
                <a:tc>
                  <a:txBody>
                    <a:bodyPr/>
                    <a:lstStyle/>
                    <a:p>
                      <a:pPr lvl="0">
                        <a:buNone/>
                      </a:pPr>
                      <a:r>
                        <a:rPr lang="en-US"/>
                        <a:t>Very Poor</a:t>
                      </a:r>
                    </a:p>
                  </a:txBody>
                  <a:tcPr/>
                </a:tc>
                <a:tc>
                  <a:txBody>
                    <a:bodyPr/>
                    <a:lstStyle/>
                    <a:p>
                      <a:pPr lvl="0">
                        <a:buNone/>
                      </a:pPr>
                      <a:r>
                        <a:rPr lang="en-US"/>
                        <a:t>&gt;350</a:t>
                      </a:r>
                    </a:p>
                  </a:txBody>
                  <a:tcPr/>
                </a:tc>
                <a:tc>
                  <a:txBody>
                    <a:bodyPr/>
                    <a:lstStyle/>
                    <a:p>
                      <a:pPr lvl="0">
                        <a:buNone/>
                      </a:pPr>
                      <a:r>
                        <a:rPr lang="en-US"/>
                        <a:t>&gt;200</a:t>
                      </a:r>
                    </a:p>
                  </a:txBody>
                  <a:tcPr/>
                </a:tc>
                <a:tc>
                  <a:txBody>
                    <a:bodyPr/>
                    <a:lstStyle/>
                    <a:p>
                      <a:pPr lvl="0">
                        <a:buNone/>
                      </a:pPr>
                      <a:r>
                        <a:rPr lang="en-US"/>
                        <a:t>&gt;200</a:t>
                      </a:r>
                    </a:p>
                  </a:txBody>
                  <a:tcPr/>
                </a:tc>
                <a:tc>
                  <a:txBody>
                    <a:bodyPr/>
                    <a:lstStyle/>
                    <a:p>
                      <a:pPr lvl="0" algn="l">
                        <a:lnSpc>
                          <a:spcPct val="100000"/>
                        </a:lnSpc>
                        <a:spcBef>
                          <a:spcPts val="0"/>
                        </a:spcBef>
                        <a:spcAft>
                          <a:spcPts val="0"/>
                        </a:spcAft>
                        <a:buNone/>
                      </a:pPr>
                      <a:r>
                        <a:rPr lang="en-US" sz="1800" b="0" i="0" u="none" strike="noStrike" noProof="0">
                          <a:solidFill>
                            <a:srgbClr val="000000"/>
                          </a:solidFill>
                          <a:latin typeface="Arial"/>
                        </a:rPr>
                        <a:t>&gt;75</a:t>
                      </a:r>
                    </a:p>
                    <a:p>
                      <a:pPr lvl="0">
                        <a:buNone/>
                      </a:pPr>
                      <a:endParaRPr lang="en-US"/>
                    </a:p>
                  </a:txBody>
                  <a:tcPr/>
                </a:tc>
                <a:tc>
                  <a:txBody>
                    <a:bodyPr/>
                    <a:lstStyle/>
                    <a:p>
                      <a:pPr lvl="0">
                        <a:buNone/>
                      </a:pPr>
                      <a:r>
                        <a:rPr lang="en-US"/>
                        <a:t>&gt;180</a:t>
                      </a:r>
                    </a:p>
                  </a:txBody>
                  <a:tcPr/>
                </a:tc>
                <a:tc>
                  <a:txBody>
                    <a:bodyPr/>
                    <a:lstStyle/>
                    <a:p>
                      <a:pPr lvl="0">
                        <a:buNone/>
                      </a:pPr>
                      <a:r>
                        <a:rPr lang="en-US"/>
                        <a:t>&gt;15400</a:t>
                      </a:r>
                    </a:p>
                  </a:txBody>
                  <a:tcPr/>
                </a:tc>
                <a:extLst>
                  <a:ext uri="{0D108BD9-81ED-4DB2-BD59-A6C34878D82A}">
                    <a16:rowId xmlns:a16="http://schemas.microsoft.com/office/drawing/2014/main" val="303308317"/>
                  </a:ext>
                </a:extLst>
              </a:tr>
            </a:tbl>
          </a:graphicData>
        </a:graphic>
      </p:graphicFrame>
      <p:graphicFrame>
        <p:nvGraphicFramePr>
          <p:cNvPr id="25" name="Table 24">
            <a:extLst>
              <a:ext uri="{FF2B5EF4-FFF2-40B4-BE49-F238E27FC236}">
                <a16:creationId xmlns:a16="http://schemas.microsoft.com/office/drawing/2014/main" id="{45F74FC5-807B-1715-C1FB-DF2AD0739D95}"/>
              </a:ext>
            </a:extLst>
          </p:cNvPr>
          <p:cNvGraphicFramePr>
            <a:graphicFrameLocks noGrp="1"/>
          </p:cNvGraphicFramePr>
          <p:nvPr>
            <p:extLst>
              <p:ext uri="{D42A27DB-BD31-4B8C-83A1-F6EECF244321}">
                <p14:modId xmlns:p14="http://schemas.microsoft.com/office/powerpoint/2010/main" val="501230113"/>
              </p:ext>
            </p:extLst>
          </p:nvPr>
        </p:nvGraphicFramePr>
        <p:xfrm>
          <a:off x="2011680" y="5875562"/>
          <a:ext cx="8168640" cy="741680"/>
        </p:xfrm>
        <a:graphic>
          <a:graphicData uri="http://schemas.openxmlformats.org/drawingml/2006/table">
            <a:tbl>
              <a:tblPr firstRow="1" bandRow="1">
                <a:tableStyleId>{5C22544A-7EE6-4342-B048-85BDC9FD1C3A}</a:tableStyleId>
              </a:tblPr>
              <a:tblGrid>
                <a:gridCol w="4084320">
                  <a:extLst>
                    <a:ext uri="{9D8B030D-6E8A-4147-A177-3AD203B41FA5}">
                      <a16:colId xmlns:a16="http://schemas.microsoft.com/office/drawing/2014/main" val="2718912844"/>
                    </a:ext>
                  </a:extLst>
                </a:gridCol>
                <a:gridCol w="4084320">
                  <a:extLst>
                    <a:ext uri="{9D8B030D-6E8A-4147-A177-3AD203B41FA5}">
                      <a16:colId xmlns:a16="http://schemas.microsoft.com/office/drawing/2014/main" val="1659058694"/>
                    </a:ext>
                  </a:extLst>
                </a:gridCol>
              </a:tblGrid>
              <a:tr h="370840">
                <a:tc>
                  <a:txBody>
                    <a:bodyPr/>
                    <a:lstStyle/>
                    <a:p>
                      <a:pPr lvl="0">
                        <a:buNone/>
                      </a:pPr>
                      <a:r>
                        <a:rPr lang="en-US" sz="1800" b="1" i="0" u="none" strike="noStrike" noProof="0">
                          <a:latin typeface="Arial"/>
                        </a:rPr>
                        <a:t>NH</a:t>
                      </a:r>
                      <a:r>
                        <a:rPr lang="en-US" sz="1800" b="1" i="0" u="none" strike="noStrike" baseline="-25000" noProof="0">
                          <a:latin typeface="Arial"/>
                        </a:rPr>
                        <a:t>3</a:t>
                      </a:r>
                    </a:p>
                  </a:txBody>
                  <a:tcPr/>
                </a:tc>
                <a:tc>
                  <a:txBody>
                    <a:bodyPr/>
                    <a:lstStyle/>
                    <a:p>
                      <a:pPr lvl="0">
                        <a:buNone/>
                      </a:pPr>
                      <a:r>
                        <a:rPr lang="en-US" sz="1800" b="1" i="0" u="none" strike="noStrike" noProof="0">
                          <a:latin typeface="Arial"/>
                        </a:rPr>
                        <a:t>NO</a:t>
                      </a:r>
                      <a:endParaRPr lang="en-US" b="1"/>
                    </a:p>
                  </a:txBody>
                  <a:tcPr/>
                </a:tc>
                <a:extLst>
                  <a:ext uri="{0D108BD9-81ED-4DB2-BD59-A6C34878D82A}">
                    <a16:rowId xmlns:a16="http://schemas.microsoft.com/office/drawing/2014/main" val="1847441663"/>
                  </a:ext>
                </a:extLst>
              </a:tr>
              <a:tr h="370840">
                <a:tc>
                  <a:txBody>
                    <a:bodyPr/>
                    <a:lstStyle/>
                    <a:p>
                      <a:r>
                        <a:rPr lang="en-US"/>
                        <a:t>Min 0.1; Max 200</a:t>
                      </a:r>
                    </a:p>
                  </a:txBody>
                  <a:tcPr/>
                </a:tc>
                <a:tc>
                  <a:txBody>
                    <a:bodyPr/>
                    <a:lstStyle/>
                    <a:p>
                      <a:r>
                        <a:rPr lang="en-US"/>
                        <a:t>Min 0.1; Max 100</a:t>
                      </a:r>
                    </a:p>
                  </a:txBody>
                  <a:tcPr/>
                </a:tc>
                <a:extLst>
                  <a:ext uri="{0D108BD9-81ED-4DB2-BD59-A6C34878D82A}">
                    <a16:rowId xmlns:a16="http://schemas.microsoft.com/office/drawing/2014/main" val="298395598"/>
                  </a:ext>
                </a:extLst>
              </a:tr>
            </a:tbl>
          </a:graphicData>
        </a:graphic>
      </p:graphicFrame>
    </p:spTree>
    <p:extLst>
      <p:ext uri="{BB962C8B-B14F-4D97-AF65-F5344CB8AC3E}">
        <p14:creationId xmlns:p14="http://schemas.microsoft.com/office/powerpoint/2010/main" val="2227433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D3682-5BC8-2C86-060E-67149E2A08F9}"/>
              </a:ext>
            </a:extLst>
          </p:cNvPr>
          <p:cNvSpPr>
            <a:spLocks noGrp="1"/>
          </p:cNvSpPr>
          <p:nvPr>
            <p:ph type="title"/>
          </p:nvPr>
        </p:nvSpPr>
        <p:spPr/>
        <p:txBody>
          <a:bodyPr/>
          <a:lstStyle/>
          <a:p>
            <a:r>
              <a:rPr lang="en-US" sz="3600">
                <a:cs typeface="Arial"/>
                <a:hlinkClick r:id="rId2"/>
              </a:rPr>
              <a:t>Air Pollutant Dashboard</a:t>
            </a:r>
            <a:endParaRPr lang="en-US" sz="3600">
              <a:solidFill>
                <a:srgbClr val="000000"/>
              </a:solidFill>
              <a:cs typeface="Arial"/>
            </a:endParaRPr>
          </a:p>
          <a:p>
            <a:endParaRPr lang="en-US">
              <a:cs typeface="Arial"/>
            </a:endParaRPr>
          </a:p>
        </p:txBody>
      </p:sp>
      <p:sp>
        <p:nvSpPr>
          <p:cNvPr id="4" name="Content Placeholder 3">
            <a:extLst>
              <a:ext uri="{FF2B5EF4-FFF2-40B4-BE49-F238E27FC236}">
                <a16:creationId xmlns:a16="http://schemas.microsoft.com/office/drawing/2014/main" id="{C6344AD0-BCB1-1A54-0AEC-B7E473FCDBEB}"/>
              </a:ext>
            </a:extLst>
          </p:cNvPr>
          <p:cNvSpPr>
            <a:spLocks noGrp="1"/>
          </p:cNvSpPr>
          <p:nvPr>
            <p:ph idx="1"/>
          </p:nvPr>
        </p:nvSpPr>
        <p:spPr/>
        <p:txBody>
          <a:bodyPr/>
          <a:lstStyle/>
          <a:p>
            <a:pPr marL="344170" indent="-344170"/>
            <a:r>
              <a:rPr lang="en-US" sz="1800">
                <a:cs typeface="Arial"/>
              </a:rPr>
              <a:t>Showcases Top 500 Cities by Population in the US</a:t>
            </a:r>
          </a:p>
          <a:p>
            <a:pPr marL="344170" indent="-344170"/>
            <a:r>
              <a:rPr lang="en-US" sz="1800">
                <a:cs typeface="Arial"/>
              </a:rPr>
              <a:t>Provides the metadata including the state and population count</a:t>
            </a:r>
          </a:p>
          <a:p>
            <a:pPr marL="344170" indent="-344170"/>
            <a:r>
              <a:rPr lang="en-US" sz="1800">
                <a:cs typeface="Arial"/>
              </a:rPr>
              <a:t>Bar graph shows the concentrations of pollutants</a:t>
            </a:r>
          </a:p>
          <a:p>
            <a:pPr marL="344170" indent="-344170"/>
            <a:r>
              <a:rPr lang="en-US" sz="1800">
                <a:cs typeface="Arial"/>
              </a:rPr>
              <a:t>User can select which cities to visualize pollutant concentrations</a:t>
            </a:r>
          </a:p>
          <a:p>
            <a:pPr marL="344170" indent="-344170"/>
            <a:endParaRPr lang="en-US" sz="1800">
              <a:cs typeface="Arial"/>
            </a:endParaRPr>
          </a:p>
          <a:p>
            <a:pPr marL="344170" indent="-344170"/>
            <a:endParaRPr lang="en-US" sz="1800">
              <a:cs typeface="Arial"/>
            </a:endParaRPr>
          </a:p>
          <a:p>
            <a:pPr marL="344170" indent="-344170"/>
            <a:endParaRPr lang="en-US">
              <a:cs typeface="Arial"/>
            </a:endParaRPr>
          </a:p>
        </p:txBody>
      </p:sp>
    </p:spTree>
    <p:extLst>
      <p:ext uri="{BB962C8B-B14F-4D97-AF65-F5344CB8AC3E}">
        <p14:creationId xmlns:p14="http://schemas.microsoft.com/office/powerpoint/2010/main" val="42774776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Madison</vt:lpstr>
      <vt:lpstr>Air Pollution Project</vt:lpstr>
      <vt:lpstr>Air Pollution</vt:lpstr>
      <vt:lpstr>Datasets Used</vt:lpstr>
      <vt:lpstr>Ydata-profiling- Python Library </vt:lpstr>
      <vt:lpstr>PowerPoint Presentation</vt:lpstr>
      <vt:lpstr>Merging the DataFrames </vt:lpstr>
      <vt:lpstr>Research Question 1:  What are the primary sources of air pollution in urban, industrial, and rural areas, and how do they vary spatially and temporally?  </vt:lpstr>
      <vt:lpstr>Ranges for Pollutants (μg/m3) </vt:lpstr>
      <vt:lpstr>Air Pollutant Dashboard </vt:lpstr>
      <vt:lpstr>Research Question 2:  How does air pollution contribute to the incidence and severity of respiratory diseases (e.g., asthma, chronic obstructive pulmonary disease) and cardiovascular diseases?  </vt:lpstr>
      <vt:lpstr>Map of Diseases and Pollutants</vt:lpstr>
      <vt:lpstr>Research Question 3?</vt:lpstr>
      <vt:lpstr>Acid Rain Information</vt:lpstr>
      <vt:lpstr>Acid Rain Deposition USA</vt:lpstr>
      <vt:lpstr>What does this Distribution mean?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3</cp:revision>
  <dcterms:created xsi:type="dcterms:W3CDTF">2024-04-16T23:43:58Z</dcterms:created>
  <dcterms:modified xsi:type="dcterms:W3CDTF">2024-04-19T01:38:15Z</dcterms:modified>
</cp:coreProperties>
</file>

<file path=docProps/thumbnail.jpeg>
</file>